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8" r:id="rId10"/>
    <p:sldId id="270" r:id="rId11"/>
    <p:sldId id="264" r:id="rId12"/>
    <p:sldId id="267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490CB-4E6F-457B-A560-44E53A17F383}" type="datetimeFigureOut">
              <a:rPr lang="sl-SI" smtClean="0"/>
              <a:t>16. 09. 2020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313EF-275C-46E3-90BB-8B30EC064F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295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972-2A6C-4812-A5EC-2817EA0CF6E8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47-8BBE-4819-88DB-43447215B86F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EACF-6F1B-44E1-932C-3A6C4F8D715D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3A7-AB0E-4801-964B-43012E877A95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9D00-38A5-41C5-8F37-1D5CBDC5C09A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4C4D-586E-4AE4-ACB8-4F0E9283F056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7290-0573-4225-9AB6-AEF5132E429C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5F7-2F1E-492D-8484-328B1E51A0D7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7F03-4DDE-4FE1-B622-8017A8766343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A082-0767-49BE-9A9B-1B51D6A7AA49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841B-DE71-48A1-B24C-12A8359A0DE3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EA45-9FBC-4217-A58C-75BB96FA8888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181C-E6C8-49D9-8DCC-520581B450E4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D1EF-80DF-4752-A4E3-FB81AC18D499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AE3-94AB-4139-90DC-5E351C90C844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0FB7-ABFE-43D4-ADE0-1DAE56A87074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3D0C-E96A-427A-82B3-8FDA3FDE1A9A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7541C6-5FF7-49C5-90BC-F728F8F9B5CF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eptdraw.com/How-To-Guide/point-to-point-network-topology" TargetMode="External"/><Relationship Id="rId2" Type="http://schemas.openxmlformats.org/officeDocument/2006/relationships/hyperlink" Target="https://sites.google.com/site/ratchadapornkhamsu/man-netwoe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usy.fri.uni-lj.si/ucbenik/book/index.html" TargetMode="External"/><Relationship Id="rId4" Type="http://schemas.openxmlformats.org/officeDocument/2006/relationships/hyperlink" Target="https://www.kencorner.com/computer-networks-and-line-configuration-in-computer-network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7793" y="951978"/>
            <a:ext cx="8825658" cy="2347332"/>
          </a:xfrm>
        </p:spPr>
        <p:txBody>
          <a:bodyPr/>
          <a:lstStyle/>
          <a:p>
            <a:r>
              <a:rPr lang="sl-SI" sz="6600" b="1" dirty="0">
                <a:solidFill>
                  <a:srgbClr val="FFFF00"/>
                </a:solidFill>
              </a:rPr>
              <a:t>Omrežne naprave in njihovo povezovanje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07325" y="5290947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sl-SI" dirty="0" smtClean="0"/>
              <a:t>Informatika</a:t>
            </a:r>
          </a:p>
          <a:p>
            <a:pPr algn="r"/>
            <a:r>
              <a:rPr lang="sl-SI" dirty="0" smtClean="0"/>
              <a:t>III. Gimnazija maribor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37398" y="6166981"/>
            <a:ext cx="586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 https://lusy.fri.uni-lj.si/ucbenik/book/index.html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317793" y="3919348"/>
            <a:ext cx="9817845" cy="751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9413"/>
          </a:xfrm>
        </p:spPr>
        <p:txBody>
          <a:bodyPr/>
          <a:lstStyle/>
          <a:p>
            <a:r>
              <a:rPr lang="sl-SI" b="1" dirty="0">
                <a:solidFill>
                  <a:srgbClr val="FFFF00"/>
                </a:solidFill>
              </a:rPr>
              <a:t>Topologije omrežja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0412" y="1543612"/>
            <a:ext cx="5264237" cy="3687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rgbClr val="FFFF00"/>
                </a:solidFill>
              </a:rPr>
              <a:t>d) Topologija </a:t>
            </a:r>
            <a:r>
              <a:rPr lang="sl-SI" sz="2400" b="1" dirty="0">
                <a:solidFill>
                  <a:srgbClr val="FFFF00"/>
                </a:solidFill>
              </a:rPr>
              <a:t>zvezde </a:t>
            </a:r>
            <a:r>
              <a:rPr lang="sl-SI" sz="2400" dirty="0"/>
              <a:t>(</a:t>
            </a:r>
            <a:r>
              <a:rPr lang="sl-SI" sz="2400" i="1" dirty="0"/>
              <a:t>ang. </a:t>
            </a:r>
            <a:r>
              <a:rPr lang="sl-SI" sz="2400" b="1" i="1" dirty="0">
                <a:solidFill>
                  <a:srgbClr val="FFFF00"/>
                </a:solidFill>
              </a:rPr>
              <a:t>star </a:t>
            </a:r>
            <a:r>
              <a:rPr lang="sl-SI" sz="2400" b="1" i="1" dirty="0" err="1">
                <a:solidFill>
                  <a:srgbClr val="FFFF00"/>
                </a:solidFill>
              </a:rPr>
              <a:t>topology</a:t>
            </a:r>
            <a:r>
              <a:rPr lang="sl-SI" sz="2400" dirty="0"/>
              <a:t>) ima skupno točko </a:t>
            </a:r>
            <a:r>
              <a:rPr lang="sl-SI" sz="2400" b="1" dirty="0">
                <a:solidFill>
                  <a:srgbClr val="FFFF00"/>
                </a:solidFill>
              </a:rPr>
              <a:t>(vozlišče), </a:t>
            </a:r>
            <a:r>
              <a:rPr lang="sl-SI" sz="2400" dirty="0"/>
              <a:t>do katerega je pripeljana povezava točka-točka iz naprave v omrežju. 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Danes </a:t>
            </a:r>
            <a:r>
              <a:rPr lang="sl-SI" sz="2400" dirty="0"/>
              <a:t>ta topologija </a:t>
            </a:r>
            <a:r>
              <a:rPr lang="sl-SI" sz="2400" b="1" dirty="0">
                <a:solidFill>
                  <a:srgbClr val="FFFF00"/>
                </a:solidFill>
              </a:rPr>
              <a:t>prevladuje</a:t>
            </a:r>
            <a:r>
              <a:rPr lang="sl-SI" sz="2400" dirty="0"/>
              <a:t> predvsem zaradi enostavnosti izvedbe ter cene omrežnih naprav in kablov</a:t>
            </a:r>
            <a:r>
              <a:rPr lang="sl-SI" sz="2400" dirty="0" smtClean="0"/>
              <a:t>.</a:t>
            </a:r>
            <a:endParaRPr lang="sl-SI" sz="2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815" y="1543612"/>
            <a:ext cx="4601848" cy="331918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60412" y="5222631"/>
            <a:ext cx="105904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V splošnem so topologije omrežij </a:t>
            </a:r>
            <a:r>
              <a:rPr lang="sl-SI" sz="2400" b="1" dirty="0">
                <a:solidFill>
                  <a:srgbClr val="FFFF00"/>
                </a:solidFill>
              </a:rPr>
              <a:t>hibridne</a:t>
            </a:r>
            <a:r>
              <a:rPr lang="sl-SI" sz="2400" dirty="0"/>
              <a:t> (</a:t>
            </a:r>
            <a:r>
              <a:rPr lang="sl-SI" sz="2400" i="1" dirty="0"/>
              <a:t>ang. </a:t>
            </a:r>
            <a:r>
              <a:rPr lang="sl-SI" sz="2400" b="1" i="1" dirty="0" err="1">
                <a:solidFill>
                  <a:srgbClr val="FFFF00"/>
                </a:solidFill>
              </a:rPr>
              <a:t>hybrid</a:t>
            </a:r>
            <a:r>
              <a:rPr lang="sl-SI" sz="2400" i="1" dirty="0"/>
              <a:t> </a:t>
            </a:r>
            <a:r>
              <a:rPr lang="sl-SI" sz="2400" b="1" i="1" dirty="0" err="1">
                <a:solidFill>
                  <a:srgbClr val="FFFF00"/>
                </a:solidFill>
              </a:rPr>
              <a:t>topology</a:t>
            </a:r>
            <a:r>
              <a:rPr lang="sl-SI" sz="2400" dirty="0"/>
              <a:t>), kar pomeni, da so sestavljene iz različnih kombinacij osnovnih štirih topologij.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6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6997"/>
          </a:xfrm>
        </p:spPr>
        <p:txBody>
          <a:bodyPr/>
          <a:lstStyle/>
          <a:p>
            <a:r>
              <a:rPr lang="sl-SI" b="1" dirty="0">
                <a:solidFill>
                  <a:srgbClr val="FFFF00"/>
                </a:solidFill>
              </a:rPr>
              <a:t>Omrežne </a:t>
            </a:r>
            <a:r>
              <a:rPr lang="sl-SI" b="1" dirty="0" smtClean="0">
                <a:solidFill>
                  <a:srgbClr val="FFFF00"/>
                </a:solidFill>
              </a:rPr>
              <a:t>naprave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490627"/>
            <a:ext cx="5332658" cy="5332242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FFFF00"/>
                </a:solidFill>
              </a:rPr>
              <a:t>A) Stikalo </a:t>
            </a:r>
            <a:r>
              <a:rPr lang="sl-SI" b="1" dirty="0">
                <a:solidFill>
                  <a:srgbClr val="FFFF00"/>
                </a:solidFill>
              </a:rPr>
              <a:t>(</a:t>
            </a:r>
            <a:r>
              <a:rPr lang="sl-SI" b="1" i="1" dirty="0">
                <a:solidFill>
                  <a:srgbClr val="FFFF00"/>
                </a:solidFill>
              </a:rPr>
              <a:t>ang. </a:t>
            </a:r>
            <a:r>
              <a:rPr lang="sl-SI" b="1" i="1" dirty="0" err="1">
                <a:solidFill>
                  <a:srgbClr val="FFFF00"/>
                </a:solidFill>
              </a:rPr>
              <a:t>switch</a:t>
            </a:r>
            <a:r>
              <a:rPr lang="sl-SI" b="1" dirty="0">
                <a:solidFill>
                  <a:srgbClr val="FFFF00"/>
                </a:solidFill>
              </a:rPr>
              <a:t>) </a:t>
            </a:r>
            <a:r>
              <a:rPr lang="sl-SI" dirty="0"/>
              <a:t>predstavlja vozlišče omrežja pri topologiji zvezda. V njem se združijo povezave iz večih končnih naprav v eno povezavo oziroma razdeli ena povezava na več povezav do končnih naprav. 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r>
              <a:rPr lang="sl-SI" b="1" dirty="0" smtClean="0">
                <a:solidFill>
                  <a:srgbClr val="FFFF00"/>
                </a:solidFill>
              </a:rPr>
              <a:t>B) Usmerjevalnik </a:t>
            </a:r>
            <a:r>
              <a:rPr lang="sl-SI" b="1" dirty="0">
                <a:solidFill>
                  <a:srgbClr val="FFFF00"/>
                </a:solidFill>
              </a:rPr>
              <a:t>(</a:t>
            </a:r>
            <a:r>
              <a:rPr lang="sl-SI" b="1" i="1" dirty="0">
                <a:solidFill>
                  <a:srgbClr val="FFFF00"/>
                </a:solidFill>
              </a:rPr>
              <a:t>ang. </a:t>
            </a:r>
            <a:r>
              <a:rPr lang="sl-SI" b="1" i="1" dirty="0" err="1">
                <a:solidFill>
                  <a:srgbClr val="FFFF00"/>
                </a:solidFill>
              </a:rPr>
              <a:t>router</a:t>
            </a:r>
            <a:r>
              <a:rPr lang="sl-SI" b="1" dirty="0">
                <a:solidFill>
                  <a:srgbClr val="FFFF00"/>
                </a:solidFill>
              </a:rPr>
              <a:t>) </a:t>
            </a:r>
            <a:r>
              <a:rPr lang="sl-SI" dirty="0"/>
              <a:t>je naprava, ki povezuje dve ali več lokalnih, ali prostranih omrežij med seboj</a:t>
            </a:r>
            <a:r>
              <a:rPr lang="sl-SI" dirty="0" smtClean="0"/>
              <a:t>. </a:t>
            </a:r>
            <a:r>
              <a:rPr lang="sl-SI" dirty="0"/>
              <a:t>Usmerjevalnik povezuje računalnike z Internetom tako, da si uporabniki delijo povezavo</a:t>
            </a:r>
            <a:r>
              <a:rPr lang="sl-SI" dirty="0" smtClean="0"/>
              <a:t>.</a:t>
            </a:r>
          </a:p>
          <a:p>
            <a:r>
              <a:rPr lang="sl-SI" b="1" dirty="0">
                <a:solidFill>
                  <a:srgbClr val="FFFF00"/>
                </a:solidFill>
              </a:rPr>
              <a:t>Razlika:</a:t>
            </a: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/>
              <a:t>Stikala uporabljamo pri ustvarjanju omrežij, usmerjevalnike pa pri povezovanju omrežij na Internet</a:t>
            </a:r>
            <a:endParaRPr lang="sl-SI" dirty="0"/>
          </a:p>
          <a:p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76" y="1501452"/>
            <a:ext cx="4897315" cy="30795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518" y="4842762"/>
            <a:ext cx="2466241" cy="1662138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5348472" y="1868254"/>
            <a:ext cx="3973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/>
              <a:t> </a:t>
            </a:r>
          </a:p>
        </p:txBody>
      </p:sp>
      <p:sp>
        <p:nvSpPr>
          <p:cNvPr id="10" name="Označba mesta vsebine 2"/>
          <p:cNvSpPr txBox="1">
            <a:spLocks/>
          </p:cNvSpPr>
          <p:nvPr/>
        </p:nvSpPr>
        <p:spPr>
          <a:xfrm>
            <a:off x="5978769" y="4842762"/>
            <a:ext cx="3461056" cy="1713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l-SI" b="1" dirty="0" smtClean="0">
                <a:solidFill>
                  <a:srgbClr val="FFFF00"/>
                </a:solidFill>
              </a:rPr>
              <a:t>C) Usmerjevalnik </a:t>
            </a:r>
            <a:r>
              <a:rPr lang="sl-SI" b="1" dirty="0" smtClean="0">
                <a:solidFill>
                  <a:srgbClr val="FFFF00"/>
                </a:solidFill>
              </a:rPr>
              <a:t>z brezžično dostopno točko </a:t>
            </a:r>
            <a:r>
              <a:rPr lang="sl-SI" dirty="0" smtClean="0"/>
              <a:t>sestavlja enota za brezžično komuniciranje, stikalo in usmerjevalnik. 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8275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>
                <a:solidFill>
                  <a:srgbClr val="FFFF00"/>
                </a:solidFill>
              </a:rPr>
              <a:t>Povezava namiznega računalnika, prenosnika, tablice, mobilnega telefona v lokalno </a:t>
            </a:r>
            <a:r>
              <a:rPr lang="sl-SI" sz="3200" b="1" dirty="0" smtClean="0">
                <a:solidFill>
                  <a:srgbClr val="FFFF00"/>
                </a:solidFill>
              </a:rPr>
              <a:t>omrežje</a:t>
            </a:r>
            <a:endParaRPr lang="sl-SI" sz="3200" dirty="0">
              <a:solidFill>
                <a:srgbClr val="FFFF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5243" y="2140841"/>
            <a:ext cx="10124465" cy="4638028"/>
          </a:xfrm>
        </p:spPr>
        <p:txBody>
          <a:bodyPr>
            <a:noAutofit/>
          </a:bodyPr>
          <a:lstStyle/>
          <a:p>
            <a:r>
              <a:rPr lang="sl-SI" sz="2400" dirty="0"/>
              <a:t>Za povezavo omenjenih naprav v lokalno omrežje potrebujemo na vsaki napravi </a:t>
            </a:r>
            <a:r>
              <a:rPr lang="sl-SI" sz="2400" b="1" dirty="0">
                <a:solidFill>
                  <a:srgbClr val="FFFF00"/>
                </a:solidFill>
              </a:rPr>
              <a:t>omrežni vmesnik. </a:t>
            </a:r>
            <a:endParaRPr lang="sl-SI" sz="2400" b="1" dirty="0" smtClean="0">
              <a:solidFill>
                <a:srgbClr val="FFFF00"/>
              </a:solidFill>
            </a:endParaRPr>
          </a:p>
          <a:p>
            <a:r>
              <a:rPr lang="sl-SI" sz="2400" dirty="0" smtClean="0"/>
              <a:t>Pri </a:t>
            </a:r>
            <a:r>
              <a:rPr lang="sl-SI" sz="2400" dirty="0"/>
              <a:t>namiznem računalniku in prenosniku imamo pogosto na izbiro žični in brezžični vmesnik. </a:t>
            </a:r>
            <a:endParaRPr lang="sl-SI" sz="2400" dirty="0" smtClean="0"/>
          </a:p>
          <a:p>
            <a:r>
              <a:rPr lang="sl-SI" sz="2400" dirty="0" smtClean="0"/>
              <a:t>Na </a:t>
            </a:r>
            <a:r>
              <a:rPr lang="sl-SI" sz="2400" dirty="0"/>
              <a:t>tablicah in mobilnih telefonih običajno obstaja samo možnost </a:t>
            </a:r>
            <a:r>
              <a:rPr lang="sl-SI" sz="2400" b="1" dirty="0">
                <a:solidFill>
                  <a:srgbClr val="FFFF00"/>
                </a:solidFill>
              </a:rPr>
              <a:t>brezžične povezave (</a:t>
            </a:r>
            <a:r>
              <a:rPr lang="sl-SI" sz="2400" b="1" dirty="0" err="1">
                <a:solidFill>
                  <a:srgbClr val="FFFF00"/>
                </a:solidFill>
              </a:rPr>
              <a:t>Wi</a:t>
            </a:r>
            <a:r>
              <a:rPr lang="sl-SI" sz="2400" b="1" dirty="0">
                <a:solidFill>
                  <a:srgbClr val="FFFF00"/>
                </a:solidFill>
              </a:rPr>
              <a:t>-Fi). </a:t>
            </a:r>
          </a:p>
          <a:p>
            <a:r>
              <a:rPr lang="sl-SI" sz="2400" dirty="0" smtClean="0"/>
              <a:t>Pri </a:t>
            </a:r>
            <a:r>
              <a:rPr lang="sl-SI" sz="2400" b="1" dirty="0">
                <a:solidFill>
                  <a:srgbClr val="FFFF00"/>
                </a:solidFill>
              </a:rPr>
              <a:t>brezžičnih</a:t>
            </a:r>
            <a:r>
              <a:rPr lang="sl-SI" sz="2400" dirty="0"/>
              <a:t> povezavah običajno potrebujemo za povezavo </a:t>
            </a:r>
            <a:r>
              <a:rPr lang="sl-SI" sz="2400" b="1" dirty="0">
                <a:solidFill>
                  <a:srgbClr val="FFFF00"/>
                </a:solidFill>
              </a:rPr>
              <a:t>uporabniško ime in geslo, </a:t>
            </a:r>
            <a:r>
              <a:rPr lang="sl-SI" sz="2400" dirty="0"/>
              <a:t>pri žični povezavi pa ne. Razlog je v tem, da je brezžični signal dostopen vsem uporabnikom, ki so v dometu brezžične dostopne točke, pri žičnem signalu pa je dostop omejen z mestom, kjer je dostopen kabel.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</a:rPr>
              <a:t>Povzetek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1521070"/>
            <a:ext cx="8946541" cy="4727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dirty="0"/>
              <a:t>Definirajte pojme – učbenik stran </a:t>
            </a:r>
            <a:r>
              <a:rPr lang="sl-SI" sz="2400" dirty="0" smtClean="0"/>
              <a:t>335:</a:t>
            </a:r>
            <a:endParaRPr lang="sl-SI" sz="2400" dirty="0"/>
          </a:p>
          <a:p>
            <a:endParaRPr lang="sl-SI" sz="2400" dirty="0" smtClean="0"/>
          </a:p>
          <a:p>
            <a:r>
              <a:rPr lang="sl-SI" sz="2400" dirty="0" smtClean="0"/>
              <a:t>Hibridna topologija omrežja</a:t>
            </a:r>
          </a:p>
          <a:p>
            <a:r>
              <a:rPr lang="sl-SI" sz="2400" dirty="0" smtClean="0"/>
              <a:t>Oddaljenost naprav</a:t>
            </a:r>
          </a:p>
          <a:p>
            <a:r>
              <a:rPr lang="sl-SI" sz="2400" dirty="0" smtClean="0"/>
              <a:t>Omrežne naprave</a:t>
            </a:r>
          </a:p>
          <a:p>
            <a:r>
              <a:rPr lang="sl-SI" sz="2400" dirty="0" smtClean="0"/>
              <a:t>Povezave med napravami</a:t>
            </a:r>
          </a:p>
          <a:p>
            <a:r>
              <a:rPr lang="sl-SI" sz="2400" dirty="0" smtClean="0"/>
              <a:t>Število naprav</a:t>
            </a:r>
          </a:p>
          <a:p>
            <a:r>
              <a:rPr lang="sl-SI" sz="2400" dirty="0" smtClean="0"/>
              <a:t>Topologije omrežja</a:t>
            </a:r>
          </a:p>
          <a:p>
            <a:endParaRPr lang="sl-SI" sz="2400" dirty="0"/>
          </a:p>
          <a:p>
            <a:r>
              <a:rPr lang="sl-SI" sz="2400" dirty="0" smtClean="0"/>
              <a:t>Reši naloge v učbeniku na strani 336!</a:t>
            </a:r>
            <a:endParaRPr lang="sl-SI" sz="2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7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751"/>
          </a:xfrm>
        </p:spPr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</a:rPr>
              <a:t>Viri</a:t>
            </a:r>
            <a:endParaRPr lang="sl-SI" b="1" dirty="0">
              <a:solidFill>
                <a:srgbClr val="FFFF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9957411" cy="4195481"/>
          </a:xfrm>
        </p:spPr>
        <p:txBody>
          <a:bodyPr/>
          <a:lstStyle/>
          <a:p>
            <a:r>
              <a:rPr lang="sl-SI" dirty="0"/>
              <a:t>Slika 1: </a:t>
            </a:r>
            <a:r>
              <a:rPr lang="sl-SI" dirty="0" smtClean="0"/>
              <a:t>MAN: </a:t>
            </a: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sites.google.com/site/ratchadapornkhamsu/man-netwoek</a:t>
            </a:r>
            <a:r>
              <a:rPr lang="sl-SI" dirty="0" smtClean="0"/>
              <a:t>, 8. 11. 2018</a:t>
            </a:r>
          </a:p>
          <a:p>
            <a:r>
              <a:rPr lang="sl-SI" dirty="0" smtClean="0"/>
              <a:t>Slika 2: </a:t>
            </a:r>
            <a:r>
              <a:rPr lang="sl-SI" dirty="0" err="1" smtClean="0"/>
              <a:t>Point</a:t>
            </a:r>
            <a:r>
              <a:rPr lang="sl-SI" dirty="0" smtClean="0"/>
              <a:t>-to-</a:t>
            </a:r>
            <a:r>
              <a:rPr lang="sl-SI" dirty="0" err="1" smtClean="0"/>
              <a:t>point</a:t>
            </a:r>
            <a:r>
              <a:rPr lang="sl-SI" dirty="0"/>
              <a:t>: </a:t>
            </a: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www.conceptdraw.com/How-To-Guide/point-to-point-network-topology</a:t>
            </a:r>
            <a:r>
              <a:rPr lang="sl-SI" dirty="0" smtClean="0"/>
              <a:t>, 8. 11. 2018</a:t>
            </a:r>
          </a:p>
          <a:p>
            <a:r>
              <a:rPr lang="sl-SI" dirty="0" smtClean="0"/>
              <a:t>Slika 3</a:t>
            </a:r>
            <a:r>
              <a:rPr lang="sl-SI" dirty="0"/>
              <a:t>: </a:t>
            </a:r>
            <a:r>
              <a:rPr lang="sl-SI" dirty="0" err="1"/>
              <a:t>Multipoint</a:t>
            </a:r>
            <a:r>
              <a:rPr lang="sl-SI" dirty="0"/>
              <a:t>: </a:t>
            </a:r>
            <a:r>
              <a:rPr lang="sl-SI" dirty="0">
                <a:hlinkClick r:id="rId4"/>
              </a:rPr>
              <a:t>https://www.kencorner.com/computer-networks-and-line-configuration-in-computer-networks</a:t>
            </a:r>
            <a:r>
              <a:rPr lang="sl-SI" dirty="0" smtClean="0">
                <a:hlinkClick r:id="rId4"/>
              </a:rPr>
              <a:t>/</a:t>
            </a:r>
            <a:r>
              <a:rPr lang="sl-SI" dirty="0" smtClean="0"/>
              <a:t>, 8. 11. 2018 </a:t>
            </a:r>
          </a:p>
          <a:p>
            <a:r>
              <a:rPr lang="sl-SI" dirty="0" smtClean="0"/>
              <a:t>Ostale </a:t>
            </a:r>
            <a:r>
              <a:rPr lang="sl-SI" dirty="0"/>
              <a:t>slike: </a:t>
            </a:r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lusy.fri.uni-lj.si/ucbenik/book/index.html</a:t>
            </a:r>
            <a:r>
              <a:rPr lang="sl-SI" dirty="0" smtClean="0"/>
              <a:t>, 8. 11. 2018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6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2066192"/>
            <a:ext cx="5565531" cy="4391040"/>
          </a:xfrm>
        </p:spPr>
        <p:txBody>
          <a:bodyPr>
            <a:normAutofit/>
          </a:bodyPr>
          <a:lstStyle/>
          <a:p>
            <a:pPr lvl="0"/>
            <a:r>
              <a:rPr lang="sl-SI" sz="2400" dirty="0" smtClean="0"/>
              <a:t>Omrežje </a:t>
            </a:r>
            <a:r>
              <a:rPr lang="sl-SI" sz="2400" dirty="0"/>
              <a:t>je namenjeno izmenjavi podatkov med napravami na mizi ali v enem prostoru. </a:t>
            </a:r>
            <a:endParaRPr lang="sl-SI" sz="2400" dirty="0" smtClean="0"/>
          </a:p>
          <a:p>
            <a:pPr lvl="0"/>
            <a:r>
              <a:rPr lang="sl-SI" sz="2400" dirty="0" smtClean="0"/>
              <a:t>Primeri: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200" dirty="0" smtClean="0"/>
              <a:t>USB </a:t>
            </a:r>
            <a:r>
              <a:rPr lang="sl-SI" sz="2200" dirty="0"/>
              <a:t>povezava, </a:t>
            </a:r>
            <a:endParaRPr lang="sl-SI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200" dirty="0" smtClean="0"/>
              <a:t>povezava </a:t>
            </a:r>
            <a:r>
              <a:rPr lang="sl-SI" sz="2200" dirty="0"/>
              <a:t>dveh računalnikov z omrežnim kablom, </a:t>
            </a:r>
            <a:endParaRPr lang="sl-SI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200" dirty="0" err="1" smtClean="0"/>
              <a:t>Bluetooth</a:t>
            </a:r>
            <a:r>
              <a:rPr lang="sl-SI" sz="2200" dirty="0" smtClean="0"/>
              <a:t> povezava,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200" dirty="0" smtClean="0"/>
              <a:t>NFC povezava</a:t>
            </a:r>
            <a:r>
              <a:rPr lang="sl-SI" sz="2200" dirty="0"/>
              <a:t>,</a:t>
            </a:r>
            <a:endParaRPr lang="sl-SI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200" dirty="0" smtClean="0"/>
              <a:t>IR </a:t>
            </a:r>
            <a:r>
              <a:rPr lang="sl-SI" sz="2200" dirty="0"/>
              <a:t>povezava.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71303" y="465244"/>
            <a:ext cx="9404723" cy="8124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l-SI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4937"/>
          </a:xfrm>
        </p:spPr>
        <p:txBody>
          <a:bodyPr/>
          <a:lstStyle/>
          <a:p>
            <a:r>
              <a:rPr lang="sl-SI" b="1" dirty="0">
                <a:solidFill>
                  <a:srgbClr val="FFFF00"/>
                </a:solidFill>
              </a:rPr>
              <a:t>Oddaljenost naprav v </a:t>
            </a:r>
            <a:r>
              <a:rPr lang="sl-SI" b="1" dirty="0" smtClean="0">
                <a:solidFill>
                  <a:srgbClr val="FFFF00"/>
                </a:solidFill>
              </a:rPr>
              <a:t>omrežju:</a:t>
            </a:r>
            <a:r>
              <a:rPr lang="sl-SI" b="1" dirty="0">
                <a:solidFill>
                  <a:srgbClr val="FFFF00"/>
                </a:solidFill>
              </a:rPr>
              <a:t/>
            </a:r>
            <a:br>
              <a:rPr lang="sl-SI" b="1" dirty="0">
                <a:solidFill>
                  <a:srgbClr val="FFFF00"/>
                </a:solidFill>
              </a:rPr>
            </a:br>
            <a:endParaRPr lang="sl-SI" sz="2000" dirty="0">
              <a:solidFill>
                <a:srgbClr val="FFFF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915" y="2041367"/>
            <a:ext cx="4625728" cy="441586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36428" y="1335342"/>
            <a:ext cx="10635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FFFF00"/>
                </a:solidFill>
              </a:rPr>
              <a:t>a) osebno</a:t>
            </a:r>
            <a:r>
              <a:rPr lang="sl-SI" sz="2400" b="1" dirty="0" smtClean="0"/>
              <a:t> </a:t>
            </a:r>
            <a:r>
              <a:rPr lang="sl-SI" sz="2400" dirty="0"/>
              <a:t>računalniško omrežje (</a:t>
            </a:r>
            <a:r>
              <a:rPr lang="sl-SI" sz="2400" i="1" dirty="0"/>
              <a:t>ang. Personal Area </a:t>
            </a:r>
            <a:r>
              <a:rPr lang="sl-SI" sz="2400" i="1" dirty="0" err="1"/>
              <a:t>Network</a:t>
            </a:r>
            <a:r>
              <a:rPr lang="sl-SI" sz="2400" i="1" dirty="0"/>
              <a:t> - </a:t>
            </a:r>
            <a:r>
              <a:rPr lang="sl-SI" sz="2400" b="1" i="1" dirty="0">
                <a:solidFill>
                  <a:srgbClr val="FFFF00"/>
                </a:solidFill>
              </a:rPr>
              <a:t>PAN</a:t>
            </a:r>
            <a:r>
              <a:rPr lang="sl-SI" sz="2400" dirty="0" smtClean="0"/>
              <a:t>) </a:t>
            </a:r>
            <a:r>
              <a:rPr lang="sl-SI" sz="2400" dirty="0"/>
              <a:t/>
            </a:r>
            <a:br>
              <a:rPr lang="sl-SI" sz="2400" dirty="0"/>
            </a:b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9324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6997"/>
          </a:xfrm>
        </p:spPr>
        <p:txBody>
          <a:bodyPr/>
          <a:lstStyle/>
          <a:p>
            <a:r>
              <a:rPr lang="sl-SI" b="1" dirty="0">
                <a:solidFill>
                  <a:srgbClr val="FFFF00"/>
                </a:solidFill>
              </a:rPr>
              <a:t>Oddaljenost naprav v </a:t>
            </a:r>
            <a:r>
              <a:rPr lang="sl-SI" b="1" dirty="0" smtClean="0">
                <a:solidFill>
                  <a:srgbClr val="FFFF00"/>
                </a:solidFill>
              </a:rPr>
              <a:t>omrežju: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2242038"/>
            <a:ext cx="5372303" cy="393940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Omrežje </a:t>
            </a:r>
            <a:r>
              <a:rPr lang="sl-SI" dirty="0"/>
              <a:t>je namenjeno povezavi med napravami v neki </a:t>
            </a:r>
            <a:r>
              <a:rPr lang="sl-SI" b="1" dirty="0">
                <a:solidFill>
                  <a:srgbClr val="FFFF00"/>
                </a:solidFill>
              </a:rPr>
              <a:t>ustanovi ali </a:t>
            </a:r>
            <a:r>
              <a:rPr lang="sl-SI" b="1" dirty="0" smtClean="0">
                <a:solidFill>
                  <a:srgbClr val="FFFF00"/>
                </a:solidFill>
              </a:rPr>
              <a:t>doma</a:t>
            </a:r>
            <a:r>
              <a:rPr lang="sl-SI" dirty="0" smtClean="0"/>
              <a:t>.</a:t>
            </a:r>
          </a:p>
          <a:p>
            <a:r>
              <a:rPr lang="sl-SI" dirty="0" smtClean="0"/>
              <a:t>Obsega </a:t>
            </a:r>
            <a:r>
              <a:rPr lang="sl-SI" dirty="0"/>
              <a:t>lahko od povezave dveh računalnikov in tiskalnika na domu do </a:t>
            </a:r>
            <a:r>
              <a:rPr lang="sl-SI" dirty="0">
                <a:solidFill>
                  <a:srgbClr val="FFFF00"/>
                </a:solidFill>
              </a:rPr>
              <a:t>velikega števila</a:t>
            </a:r>
            <a:r>
              <a:rPr lang="sl-SI" dirty="0"/>
              <a:t> osebnih računalnikov, strežnikov, tiskalnikov in drugih naprav v ustanovi. </a:t>
            </a:r>
            <a:endParaRPr lang="sl-SI" dirty="0" smtClean="0"/>
          </a:p>
          <a:p>
            <a:r>
              <a:rPr lang="sl-SI" dirty="0" smtClean="0"/>
              <a:t>Poleg </a:t>
            </a:r>
            <a:r>
              <a:rPr lang="sl-SI" dirty="0"/>
              <a:t>teh naprav tako omrežje potrebuje še namenske naprave za povezovanje (</a:t>
            </a:r>
            <a:r>
              <a:rPr lang="sl-SI" dirty="0">
                <a:solidFill>
                  <a:srgbClr val="FFFF00"/>
                </a:solidFill>
              </a:rPr>
              <a:t>omrežna kartica, stikala</a:t>
            </a:r>
            <a:r>
              <a:rPr lang="sl-SI" dirty="0" smtClean="0"/>
              <a:t>).</a:t>
            </a:r>
          </a:p>
          <a:p>
            <a:r>
              <a:rPr lang="sl-SI" dirty="0" smtClean="0"/>
              <a:t>Običajno </a:t>
            </a:r>
            <a:r>
              <a:rPr lang="sl-SI" dirty="0"/>
              <a:t>je tako omrežje omejeno na </a:t>
            </a:r>
            <a:r>
              <a:rPr lang="sl-SI" b="1" dirty="0">
                <a:solidFill>
                  <a:srgbClr val="FFFF00"/>
                </a:solidFill>
              </a:rPr>
              <a:t>nekaj kilometrov.</a:t>
            </a:r>
          </a:p>
          <a:p>
            <a:endParaRPr lang="sl-SI" sz="2000" dirty="0" smtClean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605" y="2029547"/>
            <a:ext cx="4619134" cy="4603178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646111" y="1315649"/>
            <a:ext cx="10006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FFFF00"/>
                </a:solidFill>
              </a:rPr>
              <a:t>b) lokalno </a:t>
            </a:r>
            <a:r>
              <a:rPr lang="sl-SI" sz="2400" dirty="0"/>
              <a:t>računalniško omrežje (</a:t>
            </a:r>
            <a:r>
              <a:rPr lang="sl-SI" sz="2400" i="1" dirty="0"/>
              <a:t>ang. </a:t>
            </a:r>
            <a:r>
              <a:rPr lang="sl-SI" sz="2400" i="1" dirty="0" err="1"/>
              <a:t>Local</a:t>
            </a:r>
            <a:r>
              <a:rPr lang="sl-SI" sz="2400" i="1" dirty="0"/>
              <a:t> Area </a:t>
            </a:r>
            <a:r>
              <a:rPr lang="sl-SI" sz="2400" i="1" dirty="0" err="1"/>
              <a:t>Network</a:t>
            </a:r>
            <a:r>
              <a:rPr lang="sl-SI" sz="2400" i="1" dirty="0"/>
              <a:t> - </a:t>
            </a:r>
            <a:r>
              <a:rPr lang="sl-SI" sz="2400" b="1" i="1" dirty="0">
                <a:solidFill>
                  <a:srgbClr val="FFFF00"/>
                </a:solidFill>
              </a:rPr>
              <a:t>LAN</a:t>
            </a:r>
            <a:r>
              <a:rPr lang="sl-SI" sz="2400" dirty="0" smtClean="0"/>
              <a:t>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5769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FF00"/>
                </a:solidFill>
              </a:rPr>
              <a:t>Oddaljenost naprav v </a:t>
            </a:r>
            <a:r>
              <a:rPr lang="sl-SI" b="1" dirty="0" smtClean="0">
                <a:solidFill>
                  <a:srgbClr val="FFFF00"/>
                </a:solidFill>
              </a:rPr>
              <a:t>omrežju: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328831"/>
            <a:ext cx="11091620" cy="646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rgbClr val="FFFF00"/>
                </a:solidFill>
              </a:rPr>
              <a:t>c) mestno</a:t>
            </a:r>
            <a:r>
              <a:rPr lang="sl-SI" sz="2400" b="1" dirty="0" smtClean="0"/>
              <a:t> </a:t>
            </a:r>
            <a:r>
              <a:rPr lang="sl-SI" sz="2400" b="1" dirty="0"/>
              <a:t>računalniško omrežje</a:t>
            </a:r>
            <a:r>
              <a:rPr lang="sl-SI" sz="2400" dirty="0"/>
              <a:t> (</a:t>
            </a:r>
            <a:r>
              <a:rPr lang="sl-SI" sz="2400" i="1" dirty="0"/>
              <a:t>ang. </a:t>
            </a:r>
            <a:r>
              <a:rPr lang="sl-SI" sz="2400" b="1" i="1" dirty="0">
                <a:solidFill>
                  <a:srgbClr val="FFFF00"/>
                </a:solidFill>
              </a:rPr>
              <a:t>MAN</a:t>
            </a:r>
            <a:r>
              <a:rPr lang="sl-SI" sz="2400" i="1" dirty="0"/>
              <a:t> – </a:t>
            </a:r>
            <a:r>
              <a:rPr lang="sl-SI" sz="2400" i="1" dirty="0" err="1"/>
              <a:t>Metropolitan</a:t>
            </a:r>
            <a:r>
              <a:rPr lang="sl-SI" sz="2400" i="1" dirty="0"/>
              <a:t> Area </a:t>
            </a:r>
            <a:r>
              <a:rPr lang="sl-SI" sz="2400" i="1" dirty="0" err="1"/>
              <a:t>Network</a:t>
            </a:r>
            <a:r>
              <a:rPr lang="sl-SI" sz="2400" dirty="0" smtClean="0"/>
              <a:t>)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Pravokotnik 4"/>
          <p:cNvSpPr/>
          <p:nvPr/>
        </p:nvSpPr>
        <p:spPr>
          <a:xfrm>
            <a:off x="7759091" y="2240565"/>
            <a:ext cx="3978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400" dirty="0"/>
              <a:t>Omrežje je namenjeno povezavi več lokalnih omrežij na nivoju </a:t>
            </a:r>
            <a:r>
              <a:rPr lang="sl-SI" sz="2400" dirty="0">
                <a:solidFill>
                  <a:srgbClr val="FFFF00"/>
                </a:solidFill>
              </a:rPr>
              <a:t>mesta,</a:t>
            </a:r>
            <a:r>
              <a:rPr lang="sl-SI" sz="2400" dirty="0"/>
              <a:t> </a:t>
            </a:r>
            <a:r>
              <a:rPr lang="sl-SI" sz="2400" dirty="0">
                <a:solidFill>
                  <a:srgbClr val="FFFF00"/>
                </a:solidFill>
              </a:rPr>
              <a:t>univerzitetnega središča </a:t>
            </a:r>
            <a:r>
              <a:rPr lang="sl-SI" sz="2400" dirty="0"/>
              <a:t>(kampusa) ali neke zaključene urbane celote</a:t>
            </a:r>
            <a:r>
              <a:rPr lang="sl-SI" sz="2400" dirty="0" smtClean="0"/>
              <a:t>.</a:t>
            </a:r>
            <a:endParaRPr lang="sl-SI" sz="2400" dirty="0"/>
          </a:p>
          <a:p>
            <a:endParaRPr lang="sl-SI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400" dirty="0" smtClean="0"/>
              <a:t>Predstavlja </a:t>
            </a:r>
            <a:r>
              <a:rPr lang="sl-SI" sz="2400" dirty="0"/>
              <a:t>vezni člen med lokalnimi in prostranimi omrežji.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240565"/>
            <a:ext cx="7007884" cy="37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9413"/>
          </a:xfrm>
        </p:spPr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</a:rPr>
              <a:t>Oddaljenost naprav v omrežju: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2527704"/>
            <a:ext cx="5088233" cy="3591424"/>
          </a:xfrm>
        </p:spPr>
        <p:txBody>
          <a:bodyPr>
            <a:normAutofit fontScale="92500" lnSpcReduction="10000"/>
          </a:bodyPr>
          <a:lstStyle/>
          <a:p>
            <a:r>
              <a:rPr lang="sl-SI" sz="2400" dirty="0" smtClean="0"/>
              <a:t>Nastane </a:t>
            </a:r>
            <a:r>
              <a:rPr lang="sl-SI" sz="2400" dirty="0"/>
              <a:t>pri povezavi dveh ali več lokalnih omrežij preko večjih razdalj. </a:t>
            </a:r>
            <a:endParaRPr lang="sl-SI" sz="2400" dirty="0" smtClean="0"/>
          </a:p>
          <a:p>
            <a:r>
              <a:rPr lang="sl-SI" sz="2400" dirty="0" smtClean="0"/>
              <a:t>Taka </a:t>
            </a:r>
            <a:r>
              <a:rPr lang="sl-SI" sz="2400" dirty="0"/>
              <a:t>omrežja potrebujejo poleg naprav v lokalnem omrežju še </a:t>
            </a:r>
            <a:r>
              <a:rPr lang="sl-SI" sz="2400" dirty="0">
                <a:solidFill>
                  <a:srgbClr val="FFFF00"/>
                </a:solidFill>
              </a:rPr>
              <a:t>usmerjevalnike</a:t>
            </a:r>
            <a:r>
              <a:rPr lang="sl-SI" sz="2400" dirty="0"/>
              <a:t> in druge namenske naprave za upravljanje prenosa velikih količin podatkov</a:t>
            </a:r>
            <a:r>
              <a:rPr lang="sl-SI" sz="2400" dirty="0" smtClean="0"/>
              <a:t>.</a:t>
            </a:r>
          </a:p>
          <a:p>
            <a:r>
              <a:rPr lang="sl-SI" sz="2400" dirty="0" smtClean="0"/>
              <a:t>Npr. internet.</a:t>
            </a:r>
            <a:endParaRPr lang="sl-SI" sz="2400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936" y="2337453"/>
            <a:ext cx="5343525" cy="3971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646111" y="1364293"/>
            <a:ext cx="10544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FFFF00"/>
                </a:solidFill>
              </a:rPr>
              <a:t>d) prostrano</a:t>
            </a:r>
            <a:r>
              <a:rPr lang="sl-SI" sz="2400" dirty="0" smtClean="0">
                <a:solidFill>
                  <a:srgbClr val="FFFF00"/>
                </a:solidFill>
              </a:rPr>
              <a:t> </a:t>
            </a:r>
            <a:r>
              <a:rPr lang="sl-SI" sz="2400" dirty="0"/>
              <a:t>računalniško omrežje (</a:t>
            </a:r>
            <a:r>
              <a:rPr lang="sl-SI" sz="2400" i="1" dirty="0"/>
              <a:t>ang. </a:t>
            </a:r>
            <a:r>
              <a:rPr lang="sl-SI" sz="2400" i="1" dirty="0" err="1"/>
              <a:t>Wide</a:t>
            </a:r>
            <a:r>
              <a:rPr lang="sl-SI" sz="2400" i="1" dirty="0"/>
              <a:t> Area </a:t>
            </a:r>
            <a:r>
              <a:rPr lang="sl-SI" sz="2400" i="1" dirty="0" err="1"/>
              <a:t>Network</a:t>
            </a:r>
            <a:r>
              <a:rPr lang="sl-SI" sz="2400" i="1" dirty="0"/>
              <a:t> - </a:t>
            </a:r>
            <a:r>
              <a:rPr lang="sl-SI" sz="2400" b="1" i="1" dirty="0">
                <a:solidFill>
                  <a:srgbClr val="FFFF00"/>
                </a:solidFill>
              </a:rPr>
              <a:t>WAN</a:t>
            </a:r>
            <a:r>
              <a:rPr lang="sl-SI" sz="2400" dirty="0" smtClean="0"/>
              <a:t>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8518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FF00"/>
                </a:solidFill>
              </a:rPr>
              <a:t>Število naprav v </a:t>
            </a:r>
            <a:r>
              <a:rPr lang="sl-SI" b="1" dirty="0" smtClean="0">
                <a:solidFill>
                  <a:srgbClr val="FFFF00"/>
                </a:solidFill>
              </a:rPr>
              <a:t>omrežju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Pravokotnik 4"/>
          <p:cNvSpPr/>
          <p:nvPr/>
        </p:nvSpPr>
        <p:spPr>
          <a:xfrm>
            <a:off x="6186030" y="2055168"/>
            <a:ext cx="5501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rgbClr val="FFFF00"/>
                </a:solidFill>
              </a:rPr>
              <a:t>Večtočkovna povezava</a:t>
            </a:r>
            <a:r>
              <a:rPr lang="sl-SI" sz="2400" dirty="0">
                <a:solidFill>
                  <a:srgbClr val="FFFF00"/>
                </a:solidFill>
              </a:rPr>
              <a:t> </a:t>
            </a:r>
            <a:r>
              <a:rPr lang="sl-SI" sz="2400" dirty="0"/>
              <a:t>(</a:t>
            </a:r>
            <a:r>
              <a:rPr lang="sl-SI" sz="2400" i="1" dirty="0"/>
              <a:t>ang. </a:t>
            </a:r>
            <a:r>
              <a:rPr lang="sl-SI" sz="2400" i="1" dirty="0" err="1">
                <a:solidFill>
                  <a:srgbClr val="FFFF00"/>
                </a:solidFill>
              </a:rPr>
              <a:t>multipoint</a:t>
            </a:r>
            <a:r>
              <a:rPr lang="sl-SI" sz="2400" dirty="0"/>
              <a:t>) – povezava več naprav. Zmogljivost povezave je razdeljena med povezave med vsemi napravami.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3" y="4178102"/>
            <a:ext cx="4412594" cy="17127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70" y="4063802"/>
            <a:ext cx="5558022" cy="2200275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561884" y="2055168"/>
            <a:ext cx="56241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rgbClr val="FFFF00"/>
                </a:solidFill>
              </a:rPr>
              <a:t>Povezava točka–točka </a:t>
            </a:r>
            <a:r>
              <a:rPr lang="sl-SI" sz="2400" dirty="0"/>
              <a:t>(</a:t>
            </a:r>
            <a:r>
              <a:rPr lang="sl-SI" sz="2400" i="1" dirty="0"/>
              <a:t>ang. </a:t>
            </a:r>
            <a:r>
              <a:rPr lang="sl-SI" sz="2400" b="1" i="1" dirty="0" err="1">
                <a:solidFill>
                  <a:srgbClr val="FFFF00"/>
                </a:solidFill>
              </a:rPr>
              <a:t>point</a:t>
            </a:r>
            <a:r>
              <a:rPr lang="sl-SI" sz="2400" b="1" i="1" dirty="0">
                <a:solidFill>
                  <a:srgbClr val="FFFF00"/>
                </a:solidFill>
              </a:rPr>
              <a:t>-to-</a:t>
            </a:r>
            <a:r>
              <a:rPr lang="sl-SI" sz="2400" b="1" i="1" dirty="0" err="1">
                <a:solidFill>
                  <a:srgbClr val="FFFF00"/>
                </a:solidFill>
              </a:rPr>
              <a:t>point</a:t>
            </a:r>
            <a:r>
              <a:rPr lang="sl-SI" sz="2400" dirty="0"/>
              <a:t>) – povezava dveh naprav. Celotna zmogljivost povezave je namenjena samo eni povezavi. </a:t>
            </a:r>
          </a:p>
        </p:txBody>
      </p:sp>
    </p:spTree>
    <p:extLst>
      <p:ext uri="{BB962C8B-B14F-4D97-AF65-F5344CB8AC3E}">
        <p14:creationId xmlns:p14="http://schemas.microsoft.com/office/powerpoint/2010/main" val="30473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751"/>
          </a:xfrm>
        </p:spPr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</a:rPr>
              <a:t>Vrste povezav</a:t>
            </a:r>
            <a:endParaRPr lang="sl-SI" b="1" dirty="0">
              <a:solidFill>
                <a:srgbClr val="FFFF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942161"/>
            <a:ext cx="3635742" cy="97083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b="1" dirty="0">
                <a:solidFill>
                  <a:srgbClr val="FFFF00"/>
                </a:solidFill>
              </a:rPr>
              <a:t>Žična</a:t>
            </a:r>
            <a:r>
              <a:rPr lang="sl-SI" b="1" dirty="0"/>
              <a:t> povezava</a:t>
            </a:r>
            <a:r>
              <a:rPr lang="sl-SI" dirty="0"/>
              <a:t> je narejena z omrežnim kablom. </a:t>
            </a:r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639216"/>
            <a:ext cx="3149382" cy="19817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45" y="3639216"/>
            <a:ext cx="3157170" cy="1975868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7545880" y="1844912"/>
            <a:ext cx="39946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b="1" dirty="0">
                <a:solidFill>
                  <a:srgbClr val="FFFF00"/>
                </a:solidFill>
              </a:rPr>
              <a:t>Brezžična </a:t>
            </a:r>
            <a:r>
              <a:rPr lang="sl-SI" b="1" dirty="0"/>
              <a:t>povezava</a:t>
            </a:r>
            <a:r>
              <a:rPr lang="sl-SI" dirty="0"/>
              <a:t> uporablja za prenos podatkov elektromagnetno valovanje, ki ga antena oddaja v zračni ali brezzračni prostor.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187367" y="1918408"/>
            <a:ext cx="3005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b="1" dirty="0">
                <a:solidFill>
                  <a:srgbClr val="FFFF00"/>
                </a:solidFill>
              </a:rPr>
              <a:t>Optična </a:t>
            </a:r>
            <a:r>
              <a:rPr lang="sl-SI" b="1" dirty="0"/>
              <a:t>povezava</a:t>
            </a:r>
            <a:r>
              <a:rPr lang="sl-SI" dirty="0"/>
              <a:t> za prenos podatkov uporablja svetlobo.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22" y="3639216"/>
            <a:ext cx="2879753" cy="19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167"/>
          </a:xfrm>
        </p:spPr>
        <p:txBody>
          <a:bodyPr/>
          <a:lstStyle/>
          <a:p>
            <a:r>
              <a:rPr lang="sl-SI" b="1" dirty="0">
                <a:solidFill>
                  <a:srgbClr val="FFFF00"/>
                </a:solidFill>
              </a:rPr>
              <a:t>Topologije </a:t>
            </a:r>
            <a:r>
              <a:rPr lang="sl-SI" b="1" dirty="0" smtClean="0">
                <a:solidFill>
                  <a:srgbClr val="FFFF00"/>
                </a:solidFill>
              </a:rPr>
              <a:t>omrežja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0" y="3053796"/>
            <a:ext cx="5473335" cy="3047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rgbClr val="FFFF00"/>
                </a:solidFill>
              </a:rPr>
              <a:t>a) </a:t>
            </a:r>
            <a:r>
              <a:rPr lang="sl-SI" sz="2400" dirty="0" smtClean="0"/>
              <a:t>Topologija </a:t>
            </a:r>
            <a:r>
              <a:rPr lang="sl-SI" sz="2400" dirty="0">
                <a:solidFill>
                  <a:srgbClr val="FFFF00"/>
                </a:solidFill>
              </a:rPr>
              <a:t>vsak z vsakim </a:t>
            </a:r>
            <a:r>
              <a:rPr lang="sl-SI" sz="2400" dirty="0" smtClean="0"/>
              <a:t>oz</a:t>
            </a:r>
            <a:r>
              <a:rPr lang="sl-SI" sz="2400" dirty="0"/>
              <a:t>. </a:t>
            </a:r>
            <a:r>
              <a:rPr lang="sl-SI" sz="2400" b="1" dirty="0">
                <a:solidFill>
                  <a:srgbClr val="FFFF00"/>
                </a:solidFill>
              </a:rPr>
              <a:t>polna topologija</a:t>
            </a:r>
            <a:r>
              <a:rPr lang="sl-SI" sz="2400" dirty="0">
                <a:solidFill>
                  <a:srgbClr val="FFFF00"/>
                </a:solidFill>
              </a:rPr>
              <a:t> </a:t>
            </a:r>
            <a:r>
              <a:rPr lang="sl-SI" sz="2400" dirty="0"/>
              <a:t>(</a:t>
            </a:r>
            <a:r>
              <a:rPr lang="sl-SI" sz="2400" i="1" dirty="0"/>
              <a:t>ang. </a:t>
            </a:r>
            <a:r>
              <a:rPr lang="sl-SI" sz="2400" b="1" i="1" dirty="0" err="1">
                <a:solidFill>
                  <a:srgbClr val="FFFF00"/>
                </a:solidFill>
              </a:rPr>
              <a:t>mesh</a:t>
            </a:r>
            <a:r>
              <a:rPr lang="sl-SI" sz="2400" b="1" i="1" dirty="0">
                <a:solidFill>
                  <a:srgbClr val="FFFF00"/>
                </a:solidFill>
              </a:rPr>
              <a:t> </a:t>
            </a:r>
            <a:r>
              <a:rPr lang="sl-SI" sz="2400" b="1" i="1" dirty="0" err="1">
                <a:solidFill>
                  <a:srgbClr val="FFFF00"/>
                </a:solidFill>
              </a:rPr>
              <a:t>topology</a:t>
            </a:r>
            <a:r>
              <a:rPr lang="sl-SI" sz="2400" dirty="0"/>
              <a:t>) je izvedena tako, da je </a:t>
            </a:r>
            <a:r>
              <a:rPr lang="sl-SI" sz="2400" dirty="0" smtClean="0"/>
              <a:t>vsaka </a:t>
            </a:r>
            <a:r>
              <a:rPr lang="sl-SI" sz="2400" dirty="0"/>
              <a:t>naprava v omrežju povezana z vsemi ostalimi napravami.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790" y="3053796"/>
            <a:ext cx="4581525" cy="294322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46110" y="1659865"/>
            <a:ext cx="962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Topologija omrežja je način, kako so </a:t>
            </a:r>
            <a:r>
              <a:rPr lang="sl-SI" sz="2400" dirty="0">
                <a:solidFill>
                  <a:srgbClr val="FFFF00"/>
                </a:solidFill>
              </a:rPr>
              <a:t>omrežne naprave fizično povezane med seboj</a:t>
            </a:r>
            <a:r>
              <a:rPr lang="sl-SI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20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0959"/>
          </a:xfrm>
        </p:spPr>
        <p:txBody>
          <a:bodyPr/>
          <a:lstStyle/>
          <a:p>
            <a:r>
              <a:rPr lang="sl-SI" b="1" dirty="0">
                <a:solidFill>
                  <a:srgbClr val="FFFF00"/>
                </a:solidFill>
              </a:rPr>
              <a:t>Topologije omrežja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86680" y="1593809"/>
            <a:ext cx="4075357" cy="172777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>
                <a:solidFill>
                  <a:srgbClr val="FFFF00"/>
                </a:solidFill>
              </a:rPr>
              <a:t>b</a:t>
            </a:r>
            <a:r>
              <a:rPr lang="sl-SI" sz="2400" b="1" dirty="0" smtClean="0">
                <a:solidFill>
                  <a:srgbClr val="FFFF00"/>
                </a:solidFill>
              </a:rPr>
              <a:t>) Topologija </a:t>
            </a:r>
            <a:r>
              <a:rPr lang="sl-SI" sz="2400" b="1" dirty="0">
                <a:solidFill>
                  <a:srgbClr val="FFFF00"/>
                </a:solidFill>
              </a:rPr>
              <a:t>vodila </a:t>
            </a:r>
            <a:r>
              <a:rPr lang="sl-SI" sz="2400" dirty="0"/>
              <a:t>(</a:t>
            </a:r>
            <a:r>
              <a:rPr lang="sl-SI" sz="2400" i="1" dirty="0"/>
              <a:t>ang. </a:t>
            </a:r>
            <a:r>
              <a:rPr lang="sl-SI" sz="2400" b="1" i="1" dirty="0">
                <a:solidFill>
                  <a:srgbClr val="FFFF00"/>
                </a:solidFill>
              </a:rPr>
              <a:t>bus </a:t>
            </a:r>
            <a:r>
              <a:rPr lang="sl-SI" sz="2400" b="1" i="1" dirty="0" err="1">
                <a:solidFill>
                  <a:srgbClr val="FFFF00"/>
                </a:solidFill>
              </a:rPr>
              <a:t>topology</a:t>
            </a:r>
            <a:r>
              <a:rPr lang="sl-SI" sz="2400" dirty="0"/>
              <a:t>) uporablja skupno povezavo, ki si jo delijo vse naprave.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456132"/>
            <a:ext cx="4848225" cy="317182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5676897" y="1541745"/>
            <a:ext cx="6350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FFFF00"/>
                </a:solidFill>
              </a:rPr>
              <a:t>c) Topologija </a:t>
            </a:r>
            <a:r>
              <a:rPr lang="sl-SI" sz="2400" b="1" dirty="0">
                <a:solidFill>
                  <a:srgbClr val="FFFF00"/>
                </a:solidFill>
              </a:rPr>
              <a:t>obroča </a:t>
            </a:r>
            <a:r>
              <a:rPr lang="sl-SI" sz="2400" dirty="0"/>
              <a:t>(</a:t>
            </a:r>
            <a:r>
              <a:rPr lang="sl-SI" sz="2400" i="1" dirty="0"/>
              <a:t>ang. </a:t>
            </a:r>
            <a:r>
              <a:rPr lang="sl-SI" sz="2400" b="1" i="1" dirty="0">
                <a:solidFill>
                  <a:srgbClr val="FFFF00"/>
                </a:solidFill>
              </a:rPr>
              <a:t>ring </a:t>
            </a:r>
            <a:r>
              <a:rPr lang="sl-SI" sz="2400" b="1" i="1" dirty="0" err="1">
                <a:solidFill>
                  <a:srgbClr val="FFFF00"/>
                </a:solidFill>
              </a:rPr>
              <a:t>topology</a:t>
            </a:r>
            <a:r>
              <a:rPr lang="sl-SI" sz="2400" dirty="0"/>
              <a:t>) uporablja kot vodilo sklenjeno povezavo. Na določenih točkah so priključene naprave.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609" y="3412525"/>
            <a:ext cx="4090030" cy="32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231</TotalTime>
  <Words>825</Words>
  <Application>Microsoft Office PowerPoint</Application>
  <PresentationFormat>Širokozaslonsko</PresentationFormat>
  <Paragraphs>87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Naelektreno</vt:lpstr>
      <vt:lpstr>Omrežne naprave in njihovo povezovanje</vt:lpstr>
      <vt:lpstr>Oddaljenost naprav v omrežju: </vt:lpstr>
      <vt:lpstr>Oddaljenost naprav v omrežju:</vt:lpstr>
      <vt:lpstr>Oddaljenost naprav v omrežju:</vt:lpstr>
      <vt:lpstr>Oddaljenost naprav v omrežju:</vt:lpstr>
      <vt:lpstr>Število naprav v omrežju</vt:lpstr>
      <vt:lpstr>Vrste povezav</vt:lpstr>
      <vt:lpstr>Topologije omrežja</vt:lpstr>
      <vt:lpstr>Topologije omrežja</vt:lpstr>
      <vt:lpstr>Topologije omrežja</vt:lpstr>
      <vt:lpstr>Omrežne naprave</vt:lpstr>
      <vt:lpstr>Povezava namiznega računalnika, prenosnika, tablice, mobilnega telefona v lokalno omrežje</vt:lpstr>
      <vt:lpstr>Povzetek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Omrežja in porazdeljeni sistemi</dc:title>
  <dc:creator>Zilbert</dc:creator>
  <cp:lastModifiedBy>zilbert</cp:lastModifiedBy>
  <cp:revision>30</cp:revision>
  <dcterms:created xsi:type="dcterms:W3CDTF">2018-09-18T16:49:04Z</dcterms:created>
  <dcterms:modified xsi:type="dcterms:W3CDTF">2020-09-16T08:04:47Z</dcterms:modified>
</cp:coreProperties>
</file>