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6" r:id="rId5"/>
    <p:sldId id="259" r:id="rId6"/>
    <p:sldId id="260" r:id="rId7"/>
    <p:sldId id="267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490CB-4E6F-457B-A560-44E53A17F383}" type="datetimeFigureOut">
              <a:rPr lang="sl-SI" smtClean="0"/>
              <a:t>6. 10. 2022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313EF-275C-46E3-90BB-8B30EC064FD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95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B972-2A6C-4812-A5EC-2817EA0CF6E8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D147-8BBE-4819-88DB-43447215B86F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EACF-6F1B-44E1-932C-3A6C4F8D715D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33A7-AB0E-4801-964B-43012E877A95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9D00-38A5-41C5-8F37-1D5CBDC5C09A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4C4D-586E-4AE4-ACB8-4F0E9283F056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7290-0573-4225-9AB6-AEF5132E429C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95F7-2F1E-492D-8484-328B1E51A0D7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7F03-4DDE-4FE1-B622-8017A8766343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A082-0767-49BE-9A9B-1B51D6A7AA49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41B-DE71-48A1-B24C-12A8359A0DE3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EA45-9FBC-4217-A58C-75BB96FA8888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181C-E6C8-49D9-8DCC-520581B450E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CD1EF-80DF-4752-A4E3-FB81AC18D499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FAE3-94AB-4139-90DC-5E351C90C84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0FB7-ABFE-43D4-ADE0-1DAE56A87074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D0C-E96A-427A-82B3-8FDA3FDE1A9A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7541C6-5FF7-49C5-90BC-F728F8F9B5CF}" type="datetime1">
              <a:rPr lang="en-US" smtClean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is.com/blog/secure-insights/what-smart-city/smart-cities-infrastructure-iot-wide/" TargetMode="External"/><Relationship Id="rId2" Type="http://schemas.openxmlformats.org/officeDocument/2006/relationships/hyperlink" Target="https://medium.com/@joshdotai/smart-homes-will-change-our-way-of-life-573399678b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7793" y="951978"/>
            <a:ext cx="9436798" cy="2347332"/>
          </a:xfrm>
        </p:spPr>
        <p:txBody>
          <a:bodyPr/>
          <a:lstStyle/>
          <a:p>
            <a:r>
              <a:rPr lang="sl-SI" sz="6600" b="1" dirty="0"/>
              <a:t>Naslovi in naslavljanje v internetu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07325" y="5290947"/>
            <a:ext cx="8825658" cy="861420"/>
          </a:xfrm>
        </p:spPr>
        <p:txBody>
          <a:bodyPr>
            <a:normAutofit/>
          </a:bodyPr>
          <a:lstStyle/>
          <a:p>
            <a:pPr algn="r"/>
            <a:r>
              <a:rPr lang="sl-SI" dirty="0" smtClean="0"/>
              <a:t>Informatika</a:t>
            </a:r>
          </a:p>
          <a:p>
            <a:pPr algn="r"/>
            <a:r>
              <a:rPr lang="sl-SI" dirty="0" smtClean="0"/>
              <a:t>III. Gimnazija maribor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37398" y="6166981"/>
            <a:ext cx="586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Vir:  https://lusy.fri.uni-lj.si/ucbenik/book/index.html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1317793" y="3919348"/>
            <a:ext cx="9817845" cy="751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515649"/>
            <a:ext cx="9869487" cy="5018965"/>
          </a:xfrm>
        </p:spPr>
        <p:txBody>
          <a:bodyPr>
            <a:normAutofit/>
          </a:bodyPr>
          <a:lstStyle/>
          <a:p>
            <a:r>
              <a:rPr lang="sl-SI" sz="2000" dirty="0" smtClean="0"/>
              <a:t>DHCP</a:t>
            </a:r>
          </a:p>
          <a:p>
            <a:r>
              <a:rPr lang="sl-SI" dirty="0" smtClean="0"/>
              <a:t>IPv4 naslov</a:t>
            </a:r>
          </a:p>
          <a:p>
            <a:r>
              <a:rPr lang="sl-SI" sz="2000" dirty="0" smtClean="0"/>
              <a:t>IPv6 naslov</a:t>
            </a:r>
          </a:p>
          <a:p>
            <a:r>
              <a:rPr lang="sl-SI" dirty="0" smtClean="0"/>
              <a:t>MAC naslov</a:t>
            </a:r>
          </a:p>
          <a:p>
            <a:r>
              <a:rPr lang="sl-SI" dirty="0" smtClean="0"/>
              <a:t>Maska podomrežja</a:t>
            </a:r>
          </a:p>
          <a:p>
            <a:r>
              <a:rPr lang="sl-SI" sz="2000" dirty="0" smtClean="0"/>
              <a:t>Prehod</a:t>
            </a:r>
          </a:p>
          <a:p>
            <a:pPr marL="0" indent="0">
              <a:buNone/>
            </a:pPr>
            <a:r>
              <a:rPr lang="sl-SI" dirty="0" smtClean="0"/>
              <a:t>Reši naloge v učbeniku na strani 344!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sz="1400" dirty="0" smtClean="0"/>
              <a:t>Viri:</a:t>
            </a:r>
          </a:p>
          <a:p>
            <a:pPr marL="0" indent="0">
              <a:buNone/>
            </a:pPr>
            <a:r>
              <a:rPr lang="sl-SI" sz="1400" dirty="0" smtClean="0"/>
              <a:t>Slika 1 - </a:t>
            </a:r>
            <a:r>
              <a:rPr lang="sl-SI" sz="1400" dirty="0"/>
              <a:t>pametni dom - </a:t>
            </a:r>
            <a:r>
              <a:rPr lang="sl-SI" sz="1400" dirty="0">
                <a:hlinkClick r:id="rId2"/>
              </a:rPr>
              <a:t>https://medium.com/@</a:t>
            </a:r>
            <a:r>
              <a:rPr lang="sl-SI" sz="1400" dirty="0" smtClean="0">
                <a:hlinkClick r:id="rId2"/>
              </a:rPr>
              <a:t>joshdotai/smart-homes-will-change-our-way-of-life-573399678b29</a:t>
            </a:r>
            <a:r>
              <a:rPr lang="sl-SI" sz="1400" dirty="0" smtClean="0"/>
              <a:t>, 2. 12. 2018</a:t>
            </a:r>
          </a:p>
          <a:p>
            <a:pPr marL="0" indent="0">
              <a:buNone/>
            </a:pPr>
            <a:r>
              <a:rPr lang="sl-SI" sz="1400" dirty="0" smtClean="0"/>
              <a:t>Slika 2 - </a:t>
            </a:r>
            <a:r>
              <a:rPr lang="sl-SI" sz="1400" dirty="0"/>
              <a:t>pametno mesto - </a:t>
            </a:r>
            <a:r>
              <a:rPr lang="sl-SI" sz="1400" dirty="0">
                <a:hlinkClick r:id="rId3"/>
              </a:rPr>
              <a:t>https://www.axis.com/blog/secure-insights/what-smart-city/smart-cities-infrastructure-iot-wide</a:t>
            </a:r>
            <a:r>
              <a:rPr lang="sl-SI" sz="1400" dirty="0" smtClean="0">
                <a:hlinkClick r:id="rId3"/>
              </a:rPr>
              <a:t>/</a:t>
            </a:r>
            <a:r>
              <a:rPr lang="sl-SI" sz="1400" dirty="0" smtClean="0"/>
              <a:t>, 2. 12. 2018</a:t>
            </a:r>
            <a:endParaRPr lang="sl-SI" sz="140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8708" y="2117815"/>
            <a:ext cx="9869487" cy="4383346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FFFF00"/>
                </a:solidFill>
              </a:rPr>
              <a:t>TCP/IP </a:t>
            </a:r>
            <a:r>
              <a:rPr lang="sl-SI" sz="2400" dirty="0"/>
              <a:t>(protokol za nadzor prenosa, </a:t>
            </a:r>
            <a:r>
              <a:rPr lang="sl-SI" sz="2400" i="1" dirty="0"/>
              <a:t>ang. </a:t>
            </a:r>
            <a:r>
              <a:rPr lang="sl-SI" sz="2400" i="1" dirty="0" err="1"/>
              <a:t>Transmission</a:t>
            </a:r>
            <a:r>
              <a:rPr lang="sl-SI" sz="2400" i="1" dirty="0"/>
              <a:t> </a:t>
            </a:r>
            <a:r>
              <a:rPr lang="sl-SI" sz="2400" i="1" dirty="0" err="1"/>
              <a:t>Control</a:t>
            </a:r>
            <a:r>
              <a:rPr lang="sl-SI" sz="2400" i="1" dirty="0"/>
              <a:t> </a:t>
            </a:r>
            <a:r>
              <a:rPr lang="sl-SI" sz="2400" i="1" dirty="0" err="1"/>
              <a:t>Protocol</a:t>
            </a:r>
            <a:r>
              <a:rPr lang="sl-SI" sz="2400" i="1" dirty="0"/>
              <a:t> - TCP</a:t>
            </a:r>
            <a:r>
              <a:rPr lang="sl-SI" sz="2400" dirty="0"/>
              <a:t> ter internetni protokol, </a:t>
            </a:r>
            <a:r>
              <a:rPr lang="sl-SI" sz="2400" i="1" dirty="0"/>
              <a:t>ang. Internet </a:t>
            </a:r>
            <a:r>
              <a:rPr lang="sl-SI" sz="2400" i="1" dirty="0" err="1"/>
              <a:t>Protocol</a:t>
            </a:r>
            <a:r>
              <a:rPr lang="sl-SI" sz="2400" i="1" dirty="0"/>
              <a:t> - IP</a:t>
            </a:r>
            <a:r>
              <a:rPr lang="sl-SI" sz="2400" dirty="0"/>
              <a:t>) je protokol, ki ga uporabljamo </a:t>
            </a:r>
            <a:r>
              <a:rPr lang="sl-SI" sz="2400" dirty="0">
                <a:solidFill>
                  <a:srgbClr val="FFFF00"/>
                </a:solidFill>
              </a:rPr>
              <a:t>za pošiljanje </a:t>
            </a:r>
            <a:r>
              <a:rPr lang="sl-SI" sz="2400" dirty="0" smtClean="0">
                <a:solidFill>
                  <a:srgbClr val="FFFF00"/>
                </a:solidFill>
              </a:rPr>
              <a:t>podatkov (paketov) </a:t>
            </a:r>
            <a:r>
              <a:rPr lang="sl-SI" sz="2400" dirty="0">
                <a:solidFill>
                  <a:srgbClr val="FFFF00"/>
                </a:solidFill>
              </a:rPr>
              <a:t>med napravami </a:t>
            </a:r>
            <a:r>
              <a:rPr lang="sl-SI" sz="2400" dirty="0"/>
              <a:t>znotraj lokalnega omrežja in med različnimi lokalnimi in globalnimi omrežji. </a:t>
            </a:r>
          </a:p>
          <a:p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    TCP/IP </a:t>
            </a:r>
            <a:r>
              <a:rPr lang="sl-SI" sz="2400" dirty="0"/>
              <a:t>protokol </a:t>
            </a:r>
            <a:r>
              <a:rPr lang="sl-SI" sz="2400" b="1" dirty="0">
                <a:solidFill>
                  <a:srgbClr val="FFFF00"/>
                </a:solidFill>
              </a:rPr>
              <a:t>za dostavo paketov </a:t>
            </a:r>
            <a:r>
              <a:rPr lang="sl-SI" sz="2400" dirty="0"/>
              <a:t>podatkov </a:t>
            </a:r>
            <a:r>
              <a:rPr lang="sl-SI" sz="2400" dirty="0" smtClean="0"/>
              <a:t>potrebuje:</a:t>
            </a:r>
          </a:p>
          <a:p>
            <a:r>
              <a:rPr lang="sl-SI" sz="2400" dirty="0"/>
              <a:t>a</a:t>
            </a:r>
            <a:r>
              <a:rPr lang="sl-SI" sz="2400" dirty="0" smtClean="0"/>
              <a:t>)  </a:t>
            </a:r>
            <a:r>
              <a:rPr lang="sl-SI" sz="2400" dirty="0"/>
              <a:t>naslov naprave na internetu (</a:t>
            </a:r>
            <a:r>
              <a:rPr lang="sl-SI" sz="2400" b="1" dirty="0">
                <a:solidFill>
                  <a:srgbClr val="FFFF00"/>
                </a:solidFill>
              </a:rPr>
              <a:t>IP naslov</a:t>
            </a:r>
            <a:r>
              <a:rPr lang="sl-SI" sz="2400" dirty="0"/>
              <a:t>) </a:t>
            </a:r>
            <a:r>
              <a:rPr lang="sl-SI" sz="2400" dirty="0" smtClean="0"/>
              <a:t>in</a:t>
            </a:r>
          </a:p>
          <a:p>
            <a:r>
              <a:rPr lang="sl-SI" sz="2400" dirty="0"/>
              <a:t>b</a:t>
            </a:r>
            <a:r>
              <a:rPr lang="sl-SI" sz="2400" dirty="0" smtClean="0"/>
              <a:t>) </a:t>
            </a:r>
            <a:r>
              <a:rPr lang="sl-SI" sz="2400" dirty="0"/>
              <a:t>fizični oz. strojni naslov naprave (</a:t>
            </a:r>
            <a:r>
              <a:rPr lang="sl-SI" sz="2400" b="1" dirty="0">
                <a:solidFill>
                  <a:srgbClr val="FFFF00"/>
                </a:solidFill>
              </a:rPr>
              <a:t>MAC naslov</a:t>
            </a:r>
            <a:r>
              <a:rPr lang="sl-SI" sz="2400" dirty="0"/>
              <a:t>) znotraj lokalnega omrežja.</a:t>
            </a:r>
            <a:endParaRPr lang="sl-SI" sz="2400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Protokoli, MAC </a:t>
            </a:r>
            <a:r>
              <a:rPr lang="sl-SI" b="1" dirty="0"/>
              <a:t>in IPv4 naslov </a:t>
            </a:r>
            <a:r>
              <a:rPr lang="sl-SI" b="1" dirty="0" smtClean="0"/>
              <a:t>naprave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69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MAC </a:t>
            </a:r>
            <a:r>
              <a:rPr lang="sl-SI" b="1" dirty="0" smtClean="0"/>
              <a:t>(strojni) naslov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515650"/>
            <a:ext cx="9869487" cy="226461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FF00"/>
                </a:solidFill>
              </a:rPr>
              <a:t>Strojni </a:t>
            </a:r>
            <a:r>
              <a:rPr lang="sl-SI" dirty="0"/>
              <a:t>(</a:t>
            </a:r>
            <a:r>
              <a:rPr lang="sl-SI" i="1" dirty="0"/>
              <a:t>ang. </a:t>
            </a:r>
            <a:r>
              <a:rPr lang="sl-SI" i="1" dirty="0" err="1"/>
              <a:t>Media</a:t>
            </a:r>
            <a:r>
              <a:rPr lang="sl-SI" i="1" dirty="0"/>
              <a:t> Access </a:t>
            </a:r>
            <a:r>
              <a:rPr lang="sl-SI" i="1" dirty="0" err="1"/>
              <a:t>Control</a:t>
            </a:r>
            <a:r>
              <a:rPr lang="sl-SI" i="1" dirty="0"/>
              <a:t> - </a:t>
            </a:r>
            <a:r>
              <a:rPr lang="sl-SI" b="1" i="1" dirty="0">
                <a:solidFill>
                  <a:srgbClr val="FFFF00"/>
                </a:solidFill>
              </a:rPr>
              <a:t>MAC</a:t>
            </a:r>
            <a:r>
              <a:rPr lang="sl-SI" dirty="0"/>
              <a:t>) </a:t>
            </a:r>
            <a:r>
              <a:rPr lang="sl-SI" dirty="0">
                <a:solidFill>
                  <a:srgbClr val="FFFF00"/>
                </a:solidFill>
              </a:rPr>
              <a:t>naslov</a:t>
            </a:r>
            <a:r>
              <a:rPr lang="sl-SI" dirty="0"/>
              <a:t> je zapisan v napravo že pri izdelovalcu in ga običajno ne spreminjamo. 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Sestavljen </a:t>
            </a:r>
            <a:r>
              <a:rPr lang="sl-SI" dirty="0"/>
              <a:t>je iz 48 bitov, zapišemo pa ga s </a:t>
            </a:r>
            <a:r>
              <a:rPr lang="sl-SI" b="1" dirty="0">
                <a:solidFill>
                  <a:srgbClr val="FFFF00"/>
                </a:solidFill>
              </a:rPr>
              <a:t>šestimi dvomestnimi šestnajstiškimi števili</a:t>
            </a:r>
            <a:r>
              <a:rPr lang="sl-SI" dirty="0"/>
              <a:t>, ločenimi s pomišljajem (OS Windows) ali dvopičjem (OS Linux in Mac OS X</a:t>
            </a:r>
            <a:r>
              <a:rPr lang="sl-SI" dirty="0" smtClean="0"/>
              <a:t>) </a:t>
            </a:r>
            <a:r>
              <a:rPr lang="sl-SI" dirty="0"/>
              <a:t>– npr. </a:t>
            </a:r>
            <a:r>
              <a:rPr lang="sl-SI" dirty="0">
                <a:solidFill>
                  <a:srgbClr val="FFFF00"/>
                </a:solidFill>
              </a:rPr>
              <a:t>9C-5C-8E-83-34-10</a:t>
            </a:r>
            <a:endParaRPr lang="sl-SI" sz="2000" dirty="0" smtClean="0">
              <a:solidFill>
                <a:srgbClr val="FFFF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84" y="3914548"/>
            <a:ext cx="9284542" cy="27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IP naslov</a:t>
            </a:r>
            <a:br>
              <a:rPr lang="sl-SI" b="1" dirty="0"/>
            </a:b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515649"/>
            <a:ext cx="9869487" cy="4394497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IP</a:t>
            </a:r>
            <a:r>
              <a:rPr lang="sl-SI" dirty="0"/>
              <a:t> (</a:t>
            </a:r>
            <a:r>
              <a:rPr lang="sl-SI" i="1" dirty="0"/>
              <a:t>ang. Internet </a:t>
            </a:r>
            <a:r>
              <a:rPr lang="sl-SI" i="1" dirty="0" err="1"/>
              <a:t>Protocol</a:t>
            </a:r>
            <a:r>
              <a:rPr lang="sl-SI" i="1" dirty="0"/>
              <a:t> - IP</a:t>
            </a:r>
            <a:r>
              <a:rPr lang="sl-SI" dirty="0"/>
              <a:t>) </a:t>
            </a:r>
            <a:r>
              <a:rPr lang="sl-SI" dirty="0">
                <a:solidFill>
                  <a:srgbClr val="FFFF00"/>
                </a:solidFill>
              </a:rPr>
              <a:t>naslov</a:t>
            </a:r>
            <a:r>
              <a:rPr lang="sl-SI" dirty="0"/>
              <a:t> je pomemben za komunikacijo med napravami na omrežni plasti (plast 3). </a:t>
            </a:r>
            <a:r>
              <a:rPr lang="sl-SI" b="1" dirty="0" smtClean="0">
                <a:solidFill>
                  <a:srgbClr val="FFFF00"/>
                </a:solidFill>
              </a:rPr>
              <a:t>Predstavlja naslov računalnika v omrežju.</a:t>
            </a:r>
          </a:p>
          <a:p>
            <a:r>
              <a:rPr lang="sl-SI" dirty="0" smtClean="0"/>
              <a:t>V </a:t>
            </a:r>
            <a:r>
              <a:rPr lang="sl-SI" dirty="0"/>
              <a:t>omrežju ima podobno funkcijo </a:t>
            </a:r>
            <a:r>
              <a:rPr lang="sl-SI" dirty="0">
                <a:solidFill>
                  <a:srgbClr val="FFFF00"/>
                </a:solidFill>
              </a:rPr>
              <a:t>kot za pošto naslov našega stanovanja</a:t>
            </a:r>
            <a:r>
              <a:rPr lang="sl-SI" dirty="0"/>
              <a:t>. Neki napravi v omrežju ga dodelimo s programom in ga </a:t>
            </a:r>
            <a:r>
              <a:rPr lang="sl-SI" dirty="0">
                <a:solidFill>
                  <a:srgbClr val="FFFF00"/>
                </a:solidFill>
              </a:rPr>
              <a:t>lahko tudi spreminjamo.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/>
              <a:t>Naprave </a:t>
            </a:r>
            <a:r>
              <a:rPr lang="sl-SI" dirty="0"/>
              <a:t>v istem lokalnem omrežju </a:t>
            </a:r>
            <a:r>
              <a:rPr lang="sl-SI" dirty="0">
                <a:solidFill>
                  <a:srgbClr val="FFFF00"/>
                </a:solidFill>
              </a:rPr>
              <a:t>morajo imeti različne IP naslove</a:t>
            </a:r>
            <a:r>
              <a:rPr lang="sl-SI" dirty="0"/>
              <a:t>, sicer pride do </a:t>
            </a:r>
            <a:r>
              <a:rPr lang="sl-SI" dirty="0" smtClean="0">
                <a:solidFill>
                  <a:srgbClr val="FFFF00"/>
                </a:solidFill>
              </a:rPr>
              <a:t>spora (napaka)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Poznamo dve vrsti IP naslovov: </a:t>
            </a:r>
            <a:r>
              <a:rPr lang="sl-SI" dirty="0">
                <a:solidFill>
                  <a:srgbClr val="FFFF00"/>
                </a:solidFill>
              </a:rPr>
              <a:t>IPv4 in IPv6.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/>
              <a:t>IPv6 </a:t>
            </a:r>
            <a:r>
              <a:rPr lang="sl-SI" dirty="0"/>
              <a:t>naslove so razvili zato, ker je začelo primanjkovati IPv4 naslovnega </a:t>
            </a:r>
            <a:r>
              <a:rPr lang="sl-SI" dirty="0" smtClean="0"/>
              <a:t>prostora.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896" y="363151"/>
            <a:ext cx="9404723" cy="1400530"/>
          </a:xfrm>
        </p:spPr>
        <p:txBody>
          <a:bodyPr/>
          <a:lstStyle/>
          <a:p>
            <a:r>
              <a:rPr lang="sl-SI" b="1" dirty="0"/>
              <a:t>IPv4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9896" y="1274167"/>
            <a:ext cx="9869487" cy="2026916"/>
          </a:xfrm>
        </p:spPr>
        <p:txBody>
          <a:bodyPr>
            <a:normAutofit lnSpcReduction="10000"/>
          </a:bodyPr>
          <a:lstStyle/>
          <a:p>
            <a:r>
              <a:rPr lang="sl-SI" b="1" dirty="0" smtClean="0">
                <a:solidFill>
                  <a:srgbClr val="FFFF00"/>
                </a:solidFill>
              </a:rPr>
              <a:t>IPv4 </a:t>
            </a:r>
            <a:r>
              <a:rPr lang="sl-SI" b="1" dirty="0">
                <a:solidFill>
                  <a:srgbClr val="FFFF00"/>
                </a:solidFill>
              </a:rPr>
              <a:t>naslov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je sestavljen iz </a:t>
            </a:r>
            <a:r>
              <a:rPr lang="sl-SI" dirty="0">
                <a:solidFill>
                  <a:srgbClr val="FFFF00"/>
                </a:solidFill>
              </a:rPr>
              <a:t>32 bitov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Zapišemo </a:t>
            </a:r>
            <a:r>
              <a:rPr lang="sl-SI" dirty="0"/>
              <a:t>ga kot </a:t>
            </a:r>
            <a:r>
              <a:rPr lang="sl-SI" dirty="0">
                <a:solidFill>
                  <a:srgbClr val="FFFF00"/>
                </a:solidFill>
              </a:rPr>
              <a:t>4 desetiška </a:t>
            </a:r>
            <a:r>
              <a:rPr lang="sl-SI" dirty="0" smtClean="0">
                <a:solidFill>
                  <a:srgbClr val="FFFF00"/>
                </a:solidFill>
              </a:rPr>
              <a:t>števila,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     </a:t>
            </a:r>
            <a:r>
              <a:rPr lang="sl-SI" dirty="0" smtClean="0"/>
              <a:t>od </a:t>
            </a:r>
            <a:r>
              <a:rPr lang="sl-SI" dirty="0"/>
              <a:t>0-255, ločena s </a:t>
            </a:r>
            <a:r>
              <a:rPr lang="sl-SI" dirty="0" smtClean="0"/>
              <a:t>piko, </a:t>
            </a:r>
            <a:r>
              <a:rPr lang="sl-SI" dirty="0" smtClean="0">
                <a:solidFill>
                  <a:srgbClr val="FFFF00"/>
                </a:solidFill>
              </a:rPr>
              <a:t>primer: 192.168.1.123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ali dvojiško – skupaj 32 bitov:   11000000 </a:t>
            </a:r>
            <a:r>
              <a:rPr lang="sl-SI" dirty="0"/>
              <a:t>10101000 00000001 </a:t>
            </a:r>
            <a:r>
              <a:rPr lang="sl-SI" dirty="0" smtClean="0"/>
              <a:t>01111011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FFFF00"/>
                </a:solidFill>
              </a:rPr>
              <a:t>( prve 3 številke predstavljajo številko omrežja, zadnja pa številko računalnika )</a:t>
            </a:r>
            <a:endParaRPr lang="sl-SI" dirty="0">
              <a:solidFill>
                <a:srgbClr val="FFFF00"/>
              </a:solidFill>
            </a:endParaRPr>
          </a:p>
          <a:p>
            <a:endParaRPr lang="sl-SI" sz="2000" dirty="0" smtClean="0">
              <a:solidFill>
                <a:srgbClr val="FFFF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3859298" y="3386298"/>
            <a:ext cx="6750085" cy="3471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b="1" dirty="0" smtClean="0">
                <a:solidFill>
                  <a:srgbClr val="FFFF00"/>
                </a:solidFill>
              </a:rPr>
              <a:t>IPv6 </a:t>
            </a:r>
            <a:r>
              <a:rPr lang="sl-SI" b="1" dirty="0">
                <a:solidFill>
                  <a:srgbClr val="FFFF00"/>
                </a:solidFill>
              </a:rPr>
              <a:t>naslov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je sestavljen iz </a:t>
            </a:r>
            <a:r>
              <a:rPr lang="sl-SI" dirty="0">
                <a:solidFill>
                  <a:srgbClr val="FFFF00"/>
                </a:solidFill>
              </a:rPr>
              <a:t>128 bitov</a:t>
            </a:r>
            <a:r>
              <a:rPr lang="sl-SI" dirty="0"/>
              <a:t>, kar pomeni, da lahko naslovimo veliko več naprav, kot pri IPv4. Zapisujemo ga </a:t>
            </a:r>
            <a:r>
              <a:rPr lang="sl-SI" dirty="0">
                <a:solidFill>
                  <a:srgbClr val="FFFF00"/>
                </a:solidFill>
              </a:rPr>
              <a:t>z osmimi štirimestnimi </a:t>
            </a:r>
            <a:r>
              <a:rPr lang="sl-SI" u="sng" dirty="0">
                <a:solidFill>
                  <a:srgbClr val="FFFF00"/>
                </a:solidFill>
              </a:rPr>
              <a:t>šestnajstiškimi</a:t>
            </a:r>
            <a:r>
              <a:rPr lang="sl-SI" dirty="0">
                <a:solidFill>
                  <a:srgbClr val="FFFF00"/>
                </a:solidFill>
              </a:rPr>
              <a:t> števili, ločenimi z </a:t>
            </a:r>
            <a:r>
              <a:rPr lang="sl-SI" dirty="0" smtClean="0">
                <a:solidFill>
                  <a:srgbClr val="FFFF00"/>
                </a:solidFill>
              </a:rPr>
              <a:t>dvopičji (številke 0-9 in črke A-F). </a:t>
            </a:r>
          </a:p>
          <a:p>
            <a:r>
              <a:rPr lang="sl-SI" dirty="0"/>
              <a:t>Če je eno ali več števil zaporedoma 0, jih lahko izpustimo (nastaneta dve dvopičji). Dovoljen je tudi mešani zapis, kjer sta zadnji dve števili nadomeščeni z IPv4 naslovom</a:t>
            </a:r>
            <a:r>
              <a:rPr lang="sl-SI" dirty="0" smtClean="0"/>
              <a:t>.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dirty="0" smtClean="0">
                <a:solidFill>
                  <a:srgbClr val="FFFF00"/>
                </a:solidFill>
              </a:rPr>
              <a:t>Primeri: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F8E2:0000:2345:1BC2:1234:0000:34F1:12A0</a:t>
            </a:r>
          </a:p>
          <a:p>
            <a:r>
              <a:rPr lang="sl-SI" dirty="0"/>
              <a:t>ABC1::1234:244.2.16.23</a:t>
            </a:r>
            <a:endParaRPr lang="sl-SI" dirty="0" smtClean="0"/>
          </a:p>
          <a:p>
            <a:endParaRPr lang="sl-SI" b="1" dirty="0" smtClean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39895" y="3158209"/>
            <a:ext cx="9404723" cy="6548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b="1" dirty="0" smtClean="0"/>
              <a:t>IPv6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95" y="574515"/>
            <a:ext cx="2254092" cy="171311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5" y="4090617"/>
            <a:ext cx="2862559" cy="21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Internet </a:t>
            </a:r>
            <a:r>
              <a:rPr lang="sl-SI" b="1" dirty="0" smtClean="0"/>
              <a:t>stvari (</a:t>
            </a:r>
            <a:r>
              <a:rPr lang="en-US" i="1" dirty="0" err="1" smtClean="0"/>
              <a:t>ang</a:t>
            </a:r>
            <a:r>
              <a:rPr lang="en-US" i="1" dirty="0" err="1"/>
              <a:t>.</a:t>
            </a:r>
            <a:r>
              <a:rPr lang="en-US" i="1" dirty="0"/>
              <a:t> internet of things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s </a:t>
            </a:r>
            <a:r>
              <a:rPr lang="en-US" dirty="0" err="1"/>
              <a:t>kratico</a:t>
            </a:r>
            <a:r>
              <a:rPr lang="en-US" dirty="0"/>
              <a:t> </a:t>
            </a:r>
            <a:r>
              <a:rPr lang="en-US" i="1" dirty="0" err="1"/>
              <a:t>IoT</a:t>
            </a:r>
            <a:r>
              <a:rPr lang="en-US" dirty="0"/>
              <a:t>)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1" y="2381727"/>
            <a:ext cx="5342094" cy="3985619"/>
          </a:xfrm>
        </p:spPr>
        <p:txBody>
          <a:bodyPr>
            <a:normAutofit lnSpcReduction="10000"/>
          </a:bodyPr>
          <a:lstStyle/>
          <a:p>
            <a:r>
              <a:rPr lang="sl-SI" dirty="0"/>
              <a:t>Te naprave niso samo računalniki in druge komunikacijske naprave, temveč so lahko </a:t>
            </a:r>
            <a:r>
              <a:rPr lang="sl-SI" dirty="0">
                <a:solidFill>
                  <a:srgbClr val="FFFF00"/>
                </a:solidFill>
              </a:rPr>
              <a:t>aparati bele tehnike, različni vsadki in </a:t>
            </a:r>
            <a:r>
              <a:rPr lang="sl-SI" dirty="0" err="1">
                <a:solidFill>
                  <a:srgbClr val="FFFF00"/>
                </a:solidFill>
              </a:rPr>
              <a:t>biočipi</a:t>
            </a:r>
            <a:r>
              <a:rPr lang="sl-SI" dirty="0">
                <a:solidFill>
                  <a:srgbClr val="FFFF00"/>
                </a:solidFill>
              </a:rPr>
              <a:t>, senzorji v napravah, oblačilih, prevoznih sredstvih itd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sl-SI" b="1" dirty="0">
                <a:solidFill>
                  <a:srgbClr val="FFFF00"/>
                </a:solidFill>
              </a:rPr>
              <a:t>Pametni dom</a:t>
            </a:r>
            <a:r>
              <a:rPr lang="sl-SI" dirty="0">
                <a:solidFill>
                  <a:srgbClr val="FFFF00"/>
                </a:solidFill>
              </a:rPr>
              <a:t> (</a:t>
            </a:r>
            <a:r>
              <a:rPr lang="sl-SI" i="1" dirty="0">
                <a:solidFill>
                  <a:srgbClr val="FFFF00"/>
                </a:solidFill>
              </a:rPr>
              <a:t>ang. smart home</a:t>
            </a:r>
            <a:r>
              <a:rPr lang="sl-SI" dirty="0"/>
              <a:t>) je uporaba tehnologije in senzorjev za nadzor </a:t>
            </a:r>
            <a:r>
              <a:rPr lang="sl-SI" dirty="0">
                <a:solidFill>
                  <a:srgbClr val="FFFF00"/>
                </a:solidFill>
              </a:rPr>
              <a:t>osvetljevanja, ogrevanja, ohlajanja in zaklepanja </a:t>
            </a:r>
            <a:r>
              <a:rPr lang="sl-SI" dirty="0"/>
              <a:t>bivalnih prostorov (npr. hiše ali stanovanja) ter za upravljanje multimedijskih naprav in naprav bele tehnike</a:t>
            </a:r>
            <a:r>
              <a:rPr lang="sl-SI" dirty="0" smtClean="0"/>
              <a:t>.</a:t>
            </a:r>
          </a:p>
          <a:p>
            <a:endParaRPr lang="sl-SI" sz="2000" dirty="0" smtClean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39" y="2381727"/>
            <a:ext cx="5784263" cy="37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8414" y="759376"/>
            <a:ext cx="9684126" cy="1682741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Pametno mesto (</a:t>
            </a:r>
            <a:r>
              <a:rPr lang="sl-SI" b="1" i="1" dirty="0">
                <a:solidFill>
                  <a:srgbClr val="FFFF00"/>
                </a:solidFill>
              </a:rPr>
              <a:t>ang. smart </a:t>
            </a:r>
            <a:r>
              <a:rPr lang="sl-SI" b="1" i="1" dirty="0" err="1">
                <a:solidFill>
                  <a:srgbClr val="FFFF00"/>
                </a:solidFill>
              </a:rPr>
              <a:t>city</a:t>
            </a:r>
            <a:r>
              <a:rPr lang="sl-SI" b="1" i="1" dirty="0">
                <a:solidFill>
                  <a:srgbClr val="FFFF00"/>
                </a:solidFill>
              </a:rPr>
              <a:t>, </a:t>
            </a:r>
            <a:r>
              <a:rPr lang="sl-SI" b="1" i="1" dirty="0" err="1">
                <a:solidFill>
                  <a:srgbClr val="FFFF00"/>
                </a:solidFill>
              </a:rPr>
              <a:t>intelligent</a:t>
            </a:r>
            <a:r>
              <a:rPr lang="sl-SI" b="1" i="1" dirty="0">
                <a:solidFill>
                  <a:srgbClr val="FFFF00"/>
                </a:solidFill>
              </a:rPr>
              <a:t> </a:t>
            </a:r>
            <a:r>
              <a:rPr lang="sl-SI" b="1" i="1" dirty="0" err="1">
                <a:solidFill>
                  <a:srgbClr val="FFFF00"/>
                </a:solidFill>
              </a:rPr>
              <a:t>city</a:t>
            </a:r>
            <a:r>
              <a:rPr lang="sl-SI" b="1" dirty="0">
                <a:solidFill>
                  <a:srgbClr val="FFFF00"/>
                </a:solidFill>
              </a:rPr>
              <a:t>)</a:t>
            </a:r>
            <a:r>
              <a:rPr lang="sl-SI" dirty="0"/>
              <a:t> je uporaba tehnologije, ki prebivalcem mesta olajša oziroma obogati življenje. </a:t>
            </a:r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16" y="1600746"/>
            <a:ext cx="6188927" cy="412595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91078" y="5787480"/>
            <a:ext cx="1025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Inteligenca mest se skriva v digitalnih </a:t>
            </a:r>
            <a:r>
              <a:rPr lang="sl-SI" dirty="0">
                <a:solidFill>
                  <a:srgbClr val="FFFF00"/>
                </a:solidFill>
              </a:rPr>
              <a:t>komunikacijskih omrežjih </a:t>
            </a:r>
            <a:r>
              <a:rPr lang="sl-SI" dirty="0"/>
              <a:t>(živčevje), pametne naprave, ki so vgrajene povsod (možgani), senzorji (čutila) in programska oprema (znanje in kognitivne sposobnosti). </a:t>
            </a:r>
            <a:r>
              <a:rPr lang="sl-SI"/>
              <a:t>– </a:t>
            </a:r>
            <a:r>
              <a:rPr lang="sl-SI" smtClean="0">
                <a:solidFill>
                  <a:srgbClr val="FFFF00"/>
                </a:solidFill>
              </a:rPr>
              <a:t>prednosti: </a:t>
            </a:r>
            <a:r>
              <a:rPr lang="sl-SI" dirty="0">
                <a:solidFill>
                  <a:srgbClr val="FFFF00"/>
                </a:solidFill>
              </a:rPr>
              <a:t>nadzor prometa, ogrevanja, parkiranja itd.</a:t>
            </a:r>
          </a:p>
        </p:txBody>
      </p:sp>
    </p:spTree>
    <p:extLst>
      <p:ext uri="{BB962C8B-B14F-4D97-AF65-F5344CB8AC3E}">
        <p14:creationId xmlns:p14="http://schemas.microsoft.com/office/powerpoint/2010/main" val="35737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Podatki o naslovu posamezne naprave</a:t>
            </a:r>
            <a:br>
              <a:rPr lang="pl-PL" b="1" dirty="0"/>
            </a:br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Označba mesta vsebine 10"/>
          <p:cNvSpPr>
            <a:spLocks noGrp="1"/>
          </p:cNvSpPr>
          <p:nvPr>
            <p:ph idx="1"/>
          </p:nvPr>
        </p:nvSpPr>
        <p:spPr>
          <a:xfrm>
            <a:off x="1103312" y="2052918"/>
            <a:ext cx="4572659" cy="4570906"/>
          </a:xfrm>
        </p:spPr>
        <p:txBody>
          <a:bodyPr>
            <a:normAutofit fontScale="85000" lnSpcReduction="20000"/>
          </a:bodyPr>
          <a:lstStyle/>
          <a:p>
            <a:r>
              <a:rPr lang="sl-SI" b="1" dirty="0">
                <a:solidFill>
                  <a:srgbClr val="FFFF00"/>
                </a:solidFill>
              </a:rPr>
              <a:t>Prehod</a:t>
            </a:r>
            <a:r>
              <a:rPr lang="sl-SI" dirty="0">
                <a:solidFill>
                  <a:srgbClr val="FFFF00"/>
                </a:solidFill>
              </a:rPr>
              <a:t> (</a:t>
            </a:r>
            <a:r>
              <a:rPr lang="sl-SI" i="1" dirty="0">
                <a:solidFill>
                  <a:srgbClr val="FFFF00"/>
                </a:solidFill>
              </a:rPr>
              <a:t>ang. </a:t>
            </a:r>
            <a:r>
              <a:rPr lang="sl-SI" i="1" dirty="0" err="1">
                <a:solidFill>
                  <a:srgbClr val="FFFF00"/>
                </a:solidFill>
              </a:rPr>
              <a:t>gateway</a:t>
            </a:r>
            <a:r>
              <a:rPr lang="sl-SI" dirty="0">
                <a:solidFill>
                  <a:srgbClr val="FFFF00"/>
                </a:solidFill>
              </a:rPr>
              <a:t>) </a:t>
            </a:r>
            <a:r>
              <a:rPr lang="sl-SI" dirty="0"/>
              <a:t>je IP naslov usmerjevalnika, preko katerega </a:t>
            </a:r>
            <a:r>
              <a:rPr lang="sl-SI" dirty="0" smtClean="0"/>
              <a:t>je naše </a:t>
            </a:r>
            <a:r>
              <a:rPr lang="sl-SI" dirty="0"/>
              <a:t>omrežje priključeno </a:t>
            </a:r>
            <a:r>
              <a:rPr lang="sl-SI" dirty="0">
                <a:solidFill>
                  <a:srgbClr val="FFFF00"/>
                </a:solidFill>
              </a:rPr>
              <a:t>na internet</a:t>
            </a:r>
            <a:r>
              <a:rPr lang="sl-SI" dirty="0" smtClean="0">
                <a:solidFill>
                  <a:srgbClr val="FFFF00"/>
                </a:solidFill>
              </a:rPr>
              <a:t>.</a:t>
            </a:r>
          </a:p>
          <a:p>
            <a:r>
              <a:rPr lang="sl-SI" b="1" dirty="0">
                <a:solidFill>
                  <a:srgbClr val="FFFF00"/>
                </a:solidFill>
              </a:rPr>
              <a:t>DHCP</a:t>
            </a:r>
            <a:r>
              <a:rPr lang="sl-SI" dirty="0">
                <a:solidFill>
                  <a:srgbClr val="FFFF00"/>
                </a:solidFill>
              </a:rPr>
              <a:t> (</a:t>
            </a:r>
            <a:r>
              <a:rPr lang="sl-SI" i="1" dirty="0">
                <a:solidFill>
                  <a:srgbClr val="FFFF00"/>
                </a:solidFill>
              </a:rPr>
              <a:t>ang. </a:t>
            </a:r>
            <a:r>
              <a:rPr lang="sl-SI" i="1" dirty="0" err="1">
                <a:solidFill>
                  <a:srgbClr val="FFFF00"/>
                </a:solidFill>
              </a:rPr>
              <a:t>Dynamic</a:t>
            </a:r>
            <a:r>
              <a:rPr lang="sl-SI" i="1" dirty="0">
                <a:solidFill>
                  <a:srgbClr val="FFFF00"/>
                </a:solidFill>
              </a:rPr>
              <a:t> Host </a:t>
            </a:r>
            <a:r>
              <a:rPr lang="sl-SI" i="1" dirty="0" err="1">
                <a:solidFill>
                  <a:srgbClr val="FFFF00"/>
                </a:solidFill>
              </a:rPr>
              <a:t>Configuration</a:t>
            </a:r>
            <a:r>
              <a:rPr lang="sl-SI" i="1" dirty="0">
                <a:solidFill>
                  <a:srgbClr val="FFFF00"/>
                </a:solidFill>
              </a:rPr>
              <a:t> </a:t>
            </a:r>
            <a:r>
              <a:rPr lang="sl-SI" i="1" dirty="0" err="1">
                <a:solidFill>
                  <a:srgbClr val="FFFF00"/>
                </a:solidFill>
              </a:rPr>
              <a:t>Protocol</a:t>
            </a:r>
            <a:r>
              <a:rPr lang="sl-SI" dirty="0">
                <a:solidFill>
                  <a:srgbClr val="FFFF00"/>
                </a:solidFill>
              </a:rPr>
              <a:t>) </a:t>
            </a:r>
            <a:r>
              <a:rPr lang="sl-SI" dirty="0"/>
              <a:t>je protokol za </a:t>
            </a:r>
            <a:r>
              <a:rPr lang="sl-SI" b="1" dirty="0">
                <a:solidFill>
                  <a:srgbClr val="FFFF00"/>
                </a:solidFill>
              </a:rPr>
              <a:t>pridobivanje IP </a:t>
            </a:r>
            <a:r>
              <a:rPr lang="sl-SI" dirty="0"/>
              <a:t>naslova. </a:t>
            </a:r>
            <a:endParaRPr lang="sl-SI" dirty="0" smtClean="0"/>
          </a:p>
          <a:p>
            <a:r>
              <a:rPr lang="sl-SI" dirty="0" smtClean="0"/>
              <a:t>Vsaki </a:t>
            </a:r>
            <a:r>
              <a:rPr lang="sl-SI" dirty="0"/>
              <a:t>napravi lahko ročno vpišemo IP naslov ali pa ga </a:t>
            </a:r>
            <a:r>
              <a:rPr lang="sl-SI" dirty="0" smtClean="0">
                <a:solidFill>
                  <a:srgbClr val="FFFF00"/>
                </a:solidFill>
              </a:rPr>
              <a:t>avtomatično pridobi </a:t>
            </a:r>
            <a:r>
              <a:rPr lang="sl-SI" dirty="0">
                <a:solidFill>
                  <a:srgbClr val="FFFF00"/>
                </a:solidFill>
              </a:rPr>
              <a:t>od DHCP </a:t>
            </a:r>
            <a:r>
              <a:rPr lang="sl-SI" dirty="0" smtClean="0">
                <a:solidFill>
                  <a:srgbClr val="FFFF00"/>
                </a:solidFill>
              </a:rPr>
              <a:t>strežnika (ali usmerjevalnika) </a:t>
            </a:r>
            <a:r>
              <a:rPr lang="sl-SI" dirty="0"/>
              <a:t>v omrežju</a:t>
            </a:r>
            <a:r>
              <a:rPr lang="sl-SI" dirty="0" smtClean="0"/>
              <a:t>.</a:t>
            </a:r>
          </a:p>
          <a:p>
            <a:r>
              <a:rPr lang="sl-SI" b="1" dirty="0">
                <a:solidFill>
                  <a:srgbClr val="FFFF00"/>
                </a:solidFill>
              </a:rPr>
              <a:t>Maska podomrežja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določa </a:t>
            </a:r>
            <a:r>
              <a:rPr lang="sl-SI" dirty="0">
                <a:solidFill>
                  <a:srgbClr val="FFFF00"/>
                </a:solidFill>
              </a:rPr>
              <a:t>velikost </a:t>
            </a:r>
            <a:r>
              <a:rPr lang="sl-SI" dirty="0" smtClean="0"/>
              <a:t>(naslovnega prostora) </a:t>
            </a:r>
            <a:r>
              <a:rPr lang="sl-SI" dirty="0"/>
              <a:t>našega lokalnega omrežja. </a:t>
            </a:r>
            <a:endParaRPr lang="sl-SI" dirty="0" smtClean="0"/>
          </a:p>
          <a:p>
            <a:r>
              <a:rPr lang="sl-SI" dirty="0" smtClean="0"/>
              <a:t>Tako </a:t>
            </a:r>
            <a:r>
              <a:rPr lang="sl-SI" dirty="0">
                <a:solidFill>
                  <a:srgbClr val="FFFF00"/>
                </a:solidFill>
              </a:rPr>
              <a:t>255.255.255.0 </a:t>
            </a:r>
            <a:r>
              <a:rPr lang="sl-SI" dirty="0"/>
              <a:t>pomeni, da imajo naprave lahko IP </a:t>
            </a:r>
            <a:r>
              <a:rPr lang="sl-SI" dirty="0" smtClean="0"/>
              <a:t>naslove </a:t>
            </a:r>
          </a:p>
          <a:p>
            <a:pPr marL="0" indent="0">
              <a:buNone/>
            </a:pPr>
            <a:r>
              <a:rPr lang="sl-SI" dirty="0" smtClean="0"/>
              <a:t>      </a:t>
            </a:r>
            <a:r>
              <a:rPr lang="sl-SI" dirty="0" smtClean="0">
                <a:solidFill>
                  <a:srgbClr val="FFFF00"/>
                </a:solidFill>
              </a:rPr>
              <a:t>od: 192.168.1.0 </a:t>
            </a:r>
            <a:r>
              <a:rPr lang="sl-SI" dirty="0">
                <a:solidFill>
                  <a:srgbClr val="FFFF00"/>
                </a:solidFill>
              </a:rPr>
              <a:t>do </a:t>
            </a:r>
            <a:r>
              <a:rPr lang="sl-SI" dirty="0" smtClean="0">
                <a:solidFill>
                  <a:srgbClr val="FFFF00"/>
                </a:solidFill>
              </a:rPr>
              <a:t>192.168.1.255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– </a:t>
            </a:r>
            <a:r>
              <a:rPr lang="sl-SI" dirty="0" smtClean="0">
                <a:solidFill>
                  <a:srgbClr val="FFFF00"/>
                </a:solidFill>
              </a:rPr>
              <a:t>to je 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 smtClean="0">
                <a:solidFill>
                  <a:srgbClr val="FFFF00"/>
                </a:solidFill>
              </a:rPr>
              <a:t>      	</a:t>
            </a:r>
            <a:r>
              <a:rPr lang="sl-SI" dirty="0" smtClean="0">
                <a:solidFill>
                  <a:srgbClr val="FFFF00"/>
                </a:solidFill>
              </a:rPr>
              <a:t>256 </a:t>
            </a:r>
            <a:r>
              <a:rPr lang="sl-SI" dirty="0" smtClean="0">
                <a:solidFill>
                  <a:srgbClr val="FFFF00"/>
                </a:solidFill>
              </a:rPr>
              <a:t>računalnikov v enem omrežju.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57" y="939808"/>
            <a:ext cx="6342857" cy="534285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33" y="1666942"/>
            <a:ext cx="6342857" cy="5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280" y="363151"/>
            <a:ext cx="9404723" cy="1400530"/>
          </a:xfrm>
        </p:spPr>
        <p:txBody>
          <a:bodyPr/>
          <a:lstStyle/>
          <a:p>
            <a:r>
              <a:rPr lang="sl-SI" b="1" dirty="0"/>
              <a:t>Varnostni vidik in ponarejanje naslovov</a:t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5255" y="2452351"/>
            <a:ext cx="6602180" cy="4238381"/>
          </a:xfrm>
        </p:spPr>
        <p:txBody>
          <a:bodyPr>
            <a:normAutofit fontScale="92500"/>
          </a:bodyPr>
          <a:lstStyle/>
          <a:p>
            <a:r>
              <a:rPr lang="sl-SI" dirty="0"/>
              <a:t>MAC naslov </a:t>
            </a:r>
            <a:r>
              <a:rPr lang="sl-SI" dirty="0" smtClean="0"/>
              <a:t>– prepričamo </a:t>
            </a:r>
            <a:r>
              <a:rPr lang="sl-SI" dirty="0"/>
              <a:t>lahko</a:t>
            </a:r>
            <a:r>
              <a:rPr lang="sl-SI" dirty="0" smtClean="0"/>
              <a:t> </a:t>
            </a:r>
            <a:r>
              <a:rPr lang="sl-SI" dirty="0"/>
              <a:t>operacijski sistem, da priredi napravi naslov, ki smo ga sami določili</a:t>
            </a:r>
            <a:r>
              <a:rPr lang="sl-SI" dirty="0" smtClean="0"/>
              <a:t>.</a:t>
            </a:r>
          </a:p>
          <a:p>
            <a:r>
              <a:rPr lang="sl-SI" dirty="0">
                <a:solidFill>
                  <a:srgbClr val="FFFF00"/>
                </a:solidFill>
              </a:rPr>
              <a:t>Nepridiprav</a:t>
            </a:r>
            <a:r>
              <a:rPr lang="sl-SI" dirty="0"/>
              <a:t> lahko </a:t>
            </a:r>
            <a:r>
              <a:rPr lang="sl-SI" dirty="0" smtClean="0"/>
              <a:t> ponarejanje </a:t>
            </a:r>
            <a:r>
              <a:rPr lang="sl-SI" dirty="0"/>
              <a:t>tako MAC naslovov kot IP naslovov zlorabi tako, da </a:t>
            </a:r>
            <a:r>
              <a:rPr lang="sl-SI" dirty="0">
                <a:solidFill>
                  <a:srgbClr val="FFFF00"/>
                </a:solidFill>
              </a:rPr>
              <a:t>se neka naprava v omrežju predstavlja z naslovom neke druge naprave in tako dobiva podatke, ki jih ne bi smela.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Ponarejanje </a:t>
            </a:r>
            <a:r>
              <a:rPr lang="sl-SI" dirty="0">
                <a:solidFill>
                  <a:srgbClr val="FFFF00"/>
                </a:solidFill>
              </a:rPr>
              <a:t>IP naslovov </a:t>
            </a:r>
            <a:r>
              <a:rPr lang="sl-SI" dirty="0"/>
              <a:t>lahko uporabi tudi za preusmerjanje paketov podatkov na katerikoli IP naslov na internetu in s tem povzroči </a:t>
            </a:r>
            <a:r>
              <a:rPr lang="sl-SI" dirty="0">
                <a:solidFill>
                  <a:srgbClr val="FFFF00"/>
                </a:solidFill>
              </a:rPr>
              <a:t>preobremenitev naprave. 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sz="2000" dirty="0" smtClean="0">
                <a:solidFill>
                  <a:srgbClr val="FFFF00"/>
                </a:solidFill>
              </a:rPr>
              <a:t>Primer: </a:t>
            </a:r>
            <a:r>
              <a:rPr lang="pl-PL" dirty="0">
                <a:solidFill>
                  <a:srgbClr val="FFFF00"/>
                </a:solidFill>
              </a:rPr>
              <a:t>prisluškuje prometu med napravama A in B</a:t>
            </a:r>
            <a:endParaRPr lang="sl-SI" sz="2000" dirty="0" smtClean="0">
              <a:solidFill>
                <a:srgbClr val="FFFF00"/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34" y="2575015"/>
            <a:ext cx="4102000" cy="282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318</TotalTime>
  <Words>820</Words>
  <Application>Microsoft Office PowerPoint</Application>
  <PresentationFormat>Širokozaslonsko</PresentationFormat>
  <Paragraphs>72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Naelektreno</vt:lpstr>
      <vt:lpstr>Naslovi in naslavljanje v internetu</vt:lpstr>
      <vt:lpstr>Protokoli, MAC in IPv4 naslov naprave</vt:lpstr>
      <vt:lpstr>MAC (strojni) naslov </vt:lpstr>
      <vt:lpstr>IP naslov  </vt:lpstr>
      <vt:lpstr>IPv4</vt:lpstr>
      <vt:lpstr>Internet stvari (ang. internet of things ali s kratico IoT) </vt:lpstr>
      <vt:lpstr>PowerPointova predstavitev</vt:lpstr>
      <vt:lpstr>Podatki o naslovu posamezne naprave </vt:lpstr>
      <vt:lpstr>Varnostni vidik in ponarejanje naslovov </vt:lpstr>
      <vt:lpstr>Povzetek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Omrežja in porazdeljeni sistemi</dc:title>
  <dc:creator>Zilbert</dc:creator>
  <cp:lastModifiedBy>zilbert</cp:lastModifiedBy>
  <cp:revision>48</cp:revision>
  <dcterms:created xsi:type="dcterms:W3CDTF">2018-09-18T16:49:04Z</dcterms:created>
  <dcterms:modified xsi:type="dcterms:W3CDTF">2022-10-06T07:45:46Z</dcterms:modified>
</cp:coreProperties>
</file>