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3" r:id="rId5"/>
    <p:sldId id="268" r:id="rId6"/>
    <p:sldId id="262" r:id="rId7"/>
    <p:sldId id="261" r:id="rId8"/>
    <p:sldId id="260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490CB-4E6F-457B-A560-44E53A17F383}" type="datetimeFigureOut">
              <a:rPr lang="sl-SI" smtClean="0"/>
              <a:t>13. 10. 2022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13EF-275C-46E3-90BB-8B30EC064F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9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972-2A6C-4812-A5EC-2817EA0CF6E8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47-8BBE-4819-88DB-43447215B86F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EACF-6F1B-44E1-932C-3A6C4F8D715D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3A7-AB0E-4801-964B-43012E877A95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9D00-38A5-41C5-8F37-1D5CBDC5C09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4C4D-586E-4AE4-ACB8-4F0E9283F056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7290-0573-4225-9AB6-AEF5132E429C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5F7-2F1E-492D-8484-328B1E51A0D7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7F03-4DDE-4FE1-B622-8017A8766343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A082-0767-49BE-9A9B-1B51D6A7AA49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41B-DE71-48A1-B24C-12A8359A0DE3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EA45-9FBC-4217-A58C-75BB96FA8888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181C-E6C8-49D9-8DCC-520581B450E4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D1EF-80DF-4752-A4E3-FB81AC18D499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AE3-94AB-4139-90DC-5E351C90C844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0FB7-ABFE-43D4-ADE0-1DAE56A87074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D0C-E96A-427A-82B3-8FDA3FDE1A9A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7541C6-5FF7-49C5-90BC-F728F8F9B5CF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tartbloggingonline.com/dns-hosting-reviews/" TargetMode="External"/><Relationship Id="rId3" Type="http://schemas.openxmlformats.org/officeDocument/2006/relationships/hyperlink" Target="http://www.vicomsoft.com/learningcenter/emailandemailserverspart2/" TargetMode="External"/><Relationship Id="rId7" Type="http://schemas.openxmlformats.org/officeDocument/2006/relationships/hyperlink" Target="https://www.keycdn.com/support/what-is-a-dns-server" TargetMode="External"/><Relationship Id="rId2" Type="http://schemas.openxmlformats.org/officeDocument/2006/relationships/hyperlink" Target="https://www.sri.com/newsroom/press-releases/computer-history-museum-sri-international-and-bbn-celebrate-40th-annivers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oublefixers.com/identify-phishing-spam-emails-avoid-identity-theft/" TargetMode="External"/><Relationship Id="rId5" Type="http://schemas.openxmlformats.org/officeDocument/2006/relationships/hyperlink" Target="https://organicweb.com.au/marketing/fix-email-spoofing/" TargetMode="External"/><Relationship Id="rId4" Type="http://schemas.openxmlformats.org/officeDocument/2006/relationships/hyperlink" Target="https://www.newyorkcomputerhelp.com/blog/2017/02/01/is-thunderbird-better-than-outlook-outlook-vs-thunderbir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7793" y="951978"/>
            <a:ext cx="8825658" cy="2347332"/>
          </a:xfrm>
        </p:spPr>
        <p:txBody>
          <a:bodyPr/>
          <a:lstStyle/>
          <a:p>
            <a:r>
              <a:rPr lang="sl-SI" sz="6600" b="1" dirty="0"/>
              <a:t>Storitve interneta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7325" y="529094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sl-SI" dirty="0" smtClean="0"/>
              <a:t>Informatika</a:t>
            </a:r>
          </a:p>
          <a:p>
            <a:pPr algn="r"/>
            <a:r>
              <a:rPr lang="sl-SI" dirty="0" smtClean="0"/>
              <a:t>III. Gimnazija maribor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37398" y="6166981"/>
            <a:ext cx="58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 https://lusy.fri.uni-lj.si/ucbenik/book/index.html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317793" y="3919348"/>
            <a:ext cx="9817845" cy="751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788677"/>
          </a:xfrm>
        </p:spPr>
        <p:txBody>
          <a:bodyPr/>
          <a:lstStyle/>
          <a:p>
            <a:r>
              <a:rPr lang="sl-SI" b="1" dirty="0"/>
              <a:t>Sistem domenskih imen - DNS</a:t>
            </a:r>
            <a:br>
              <a:rPr lang="sl-SI" b="1" dirty="0"/>
            </a:br>
            <a:r>
              <a:rPr lang="sl-SI" sz="2800" b="1" dirty="0" smtClean="0"/>
              <a:t>- </a:t>
            </a:r>
            <a:r>
              <a:rPr lang="pl-PL" sz="2800" dirty="0"/>
              <a:t>podatkovna baza, v kateri so shranjeni različni </a:t>
            </a:r>
            <a:r>
              <a:rPr lang="pl-PL" sz="2800" dirty="0">
                <a:solidFill>
                  <a:srgbClr val="FFFF00"/>
                </a:solidFill>
              </a:rPr>
              <a:t>podatki: 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8867" y="2364058"/>
            <a:ext cx="7475270" cy="3780263"/>
          </a:xfrm>
        </p:spPr>
        <p:txBody>
          <a:bodyPr/>
          <a:lstStyle/>
          <a:p>
            <a:r>
              <a:rPr lang="sl-SI" sz="2400" dirty="0"/>
              <a:t>Preslikave med IP naslovom in imenom </a:t>
            </a:r>
            <a:r>
              <a:rPr lang="sl-SI" sz="2400" dirty="0" smtClean="0"/>
              <a:t>strežnika</a:t>
            </a:r>
          </a:p>
          <a:p>
            <a:r>
              <a:rPr lang="sl-SI" sz="2400" dirty="0"/>
              <a:t>Preslikave med IP naslovom in imenom </a:t>
            </a:r>
            <a:r>
              <a:rPr lang="sl-SI" sz="2400" dirty="0" smtClean="0"/>
              <a:t>računalnika</a:t>
            </a:r>
          </a:p>
          <a:p>
            <a:r>
              <a:rPr lang="sl-SI" sz="2400" dirty="0"/>
              <a:t>CNAME zapisi </a:t>
            </a:r>
            <a:endParaRPr lang="sl-SI" sz="2400" dirty="0" smtClean="0"/>
          </a:p>
          <a:p>
            <a:r>
              <a:rPr lang="sl-SI" sz="2400" dirty="0"/>
              <a:t>Zapisi za usmerjanje pošte </a:t>
            </a:r>
            <a:endParaRPr lang="sl-SI" sz="2400" dirty="0" smtClean="0"/>
          </a:p>
          <a:p>
            <a:r>
              <a:rPr lang="pl-PL" sz="2400" dirty="0"/>
              <a:t>Zapisi o domenskih strežnikih (NS zapisi</a:t>
            </a:r>
            <a:r>
              <a:rPr lang="pl-PL" sz="2400" dirty="0" smtClean="0"/>
              <a:t>)</a:t>
            </a:r>
          </a:p>
          <a:p>
            <a:endParaRPr lang="pl-PL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DNS</a:t>
            </a:r>
          </a:p>
          <a:p>
            <a:r>
              <a:rPr lang="sl-SI" dirty="0" smtClean="0"/>
              <a:t>IMAP</a:t>
            </a:r>
          </a:p>
          <a:p>
            <a:r>
              <a:rPr lang="sl-SI" dirty="0" smtClean="0"/>
              <a:t>MIME</a:t>
            </a:r>
          </a:p>
          <a:p>
            <a:r>
              <a:rPr lang="sl-SI" dirty="0" smtClean="0"/>
              <a:t>POP3</a:t>
            </a:r>
          </a:p>
          <a:p>
            <a:r>
              <a:rPr lang="sl-SI" dirty="0" smtClean="0"/>
              <a:t>SMTP</a:t>
            </a:r>
          </a:p>
          <a:p>
            <a:endParaRPr lang="sl-SI" dirty="0"/>
          </a:p>
          <a:p>
            <a:r>
              <a:rPr lang="sl-SI" dirty="0" smtClean="0"/>
              <a:t>Reši naloge v učbeniku na strani 352 in 353!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9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slik: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Slika 1: </a:t>
            </a:r>
            <a:r>
              <a:rPr lang="sl-SI" sz="1400" dirty="0" err="1" smtClean="0"/>
              <a:t>Arpanet</a:t>
            </a:r>
            <a:r>
              <a:rPr lang="sl-SI" sz="1400" dirty="0"/>
              <a:t>:  </a:t>
            </a:r>
            <a:r>
              <a:rPr lang="sl-SI" sz="1400" dirty="0">
                <a:hlinkClick r:id="rId2"/>
              </a:rPr>
              <a:t>https://</a:t>
            </a:r>
            <a:r>
              <a:rPr lang="sl-SI" sz="1400" dirty="0" smtClean="0">
                <a:hlinkClick r:id="rId2"/>
              </a:rPr>
              <a:t>www.sri.com/newsroom/press-releases/computer-history-museum-sri-international-and-bbn-celebrate-40th-anniversary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2: </a:t>
            </a:r>
            <a:r>
              <a:rPr lang="sl-SI" sz="1400" dirty="0"/>
              <a:t>Poštni strežniki: </a:t>
            </a:r>
            <a:r>
              <a:rPr lang="sl-SI" sz="1400" dirty="0">
                <a:hlinkClick r:id="rId3"/>
              </a:rPr>
              <a:t>http://www.vicomsoft.com/learningcenter/emailandemailserverspart2</a:t>
            </a:r>
            <a:r>
              <a:rPr lang="sl-SI" sz="1400" dirty="0" smtClean="0">
                <a:hlinkClick r:id="rId3"/>
              </a:rPr>
              <a:t>/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3: </a:t>
            </a:r>
            <a:r>
              <a:rPr lang="sl-SI" sz="1400" dirty="0" err="1" smtClean="0"/>
              <a:t>Thunderbird</a:t>
            </a:r>
            <a:r>
              <a:rPr lang="sl-SI" sz="1400" dirty="0" smtClean="0"/>
              <a:t> </a:t>
            </a:r>
            <a:r>
              <a:rPr lang="sl-SI" sz="1400" dirty="0"/>
              <a:t>in Outlook: </a:t>
            </a:r>
            <a:r>
              <a:rPr lang="sl-SI" sz="1400" dirty="0">
                <a:hlinkClick r:id="rId4"/>
              </a:rPr>
              <a:t>https://www.newyorkcomputerhelp.com/blog/2017/02/01/is-thunderbird-better-than-outlook-outlook-vs-thunderbird</a:t>
            </a:r>
            <a:r>
              <a:rPr lang="sl-SI" sz="1400" dirty="0" smtClean="0">
                <a:hlinkClick r:id="rId4"/>
              </a:rPr>
              <a:t>/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4: </a:t>
            </a:r>
            <a:r>
              <a:rPr lang="sl-SI" sz="1400" dirty="0" err="1" smtClean="0"/>
              <a:t>Spam</a:t>
            </a:r>
            <a:r>
              <a:rPr lang="sl-SI" sz="1400" dirty="0"/>
              <a:t>: </a:t>
            </a:r>
            <a:r>
              <a:rPr lang="sl-SI" sz="1400" dirty="0">
                <a:hlinkClick r:id="rId5"/>
              </a:rPr>
              <a:t>https://organicweb.com.au/marketing/fix-email-spoofing</a:t>
            </a:r>
            <a:r>
              <a:rPr lang="sl-SI" sz="1400" dirty="0" smtClean="0">
                <a:hlinkClick r:id="rId5"/>
              </a:rPr>
              <a:t>/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5: </a:t>
            </a:r>
            <a:r>
              <a:rPr lang="sl-SI" sz="1400" dirty="0" err="1" smtClean="0"/>
              <a:t>Phishing</a:t>
            </a:r>
            <a:r>
              <a:rPr lang="sl-SI" sz="1400" dirty="0" smtClean="0"/>
              <a:t> in </a:t>
            </a:r>
            <a:r>
              <a:rPr lang="sl-SI" sz="1400" dirty="0"/>
              <a:t>pripete datoteke: </a:t>
            </a:r>
            <a:r>
              <a:rPr lang="sl-SI" sz="1400" dirty="0">
                <a:hlinkClick r:id="rId6"/>
              </a:rPr>
              <a:t>http://www.troublefixers.com/identify-phishing-spam-emails-avoid-identity-theft</a:t>
            </a:r>
            <a:r>
              <a:rPr lang="sl-SI" sz="1400" dirty="0" smtClean="0">
                <a:hlinkClick r:id="rId6"/>
              </a:rPr>
              <a:t>/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6: </a:t>
            </a:r>
            <a:r>
              <a:rPr lang="sl-SI" sz="1400" dirty="0"/>
              <a:t>DNS strežniki: </a:t>
            </a:r>
            <a:r>
              <a:rPr lang="sl-SI" sz="1400" dirty="0">
                <a:hlinkClick r:id="rId7"/>
              </a:rPr>
              <a:t>https://</a:t>
            </a:r>
            <a:r>
              <a:rPr lang="sl-SI" sz="1400" dirty="0" smtClean="0">
                <a:hlinkClick r:id="rId7"/>
              </a:rPr>
              <a:t>www.keycdn.com/support/what-is-a-dns-server</a:t>
            </a:r>
            <a:r>
              <a:rPr lang="sl-SI" sz="1400" dirty="0" smtClean="0"/>
              <a:t>, 10. 12. 2018</a:t>
            </a:r>
          </a:p>
          <a:p>
            <a:r>
              <a:rPr lang="sl-SI" sz="1400" dirty="0" smtClean="0"/>
              <a:t>Slika 7: Vrste </a:t>
            </a:r>
            <a:r>
              <a:rPr lang="sl-SI" sz="1400" dirty="0"/>
              <a:t>DNS strežnikov: </a:t>
            </a:r>
            <a:r>
              <a:rPr lang="sl-SI" sz="1400" dirty="0">
                <a:hlinkClick r:id="rId8"/>
              </a:rPr>
              <a:t>https://startbloggingonline.com/dns-hosting-reviews</a:t>
            </a:r>
            <a:r>
              <a:rPr lang="sl-SI" sz="1400" dirty="0" smtClean="0">
                <a:hlinkClick r:id="rId8"/>
              </a:rPr>
              <a:t>/</a:t>
            </a:r>
            <a:r>
              <a:rPr lang="sl-SI" sz="1400" dirty="0" smtClean="0"/>
              <a:t>, 10. 12. 2018</a:t>
            </a:r>
            <a:endParaRPr lang="sl-SI" sz="1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/>
              <a:t>Najbolj znane in najbolj pogosto uporabljane storitve interneta so: </a:t>
            </a:r>
            <a:br>
              <a:rPr lang="sl-SI" i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2184722"/>
            <a:ext cx="5130221" cy="3792331"/>
          </a:xfrm>
        </p:spPr>
        <p:txBody>
          <a:bodyPr>
            <a:normAutofit/>
          </a:bodyPr>
          <a:lstStyle/>
          <a:p>
            <a:r>
              <a:rPr lang="sl-SI" sz="2400" i="1" dirty="0" err="1" smtClean="0"/>
              <a:t>www</a:t>
            </a:r>
            <a:r>
              <a:rPr lang="sl-SI" sz="2400" i="1" dirty="0" smtClean="0"/>
              <a:t> </a:t>
            </a:r>
            <a:r>
              <a:rPr lang="sl-SI" sz="2400" i="1" dirty="0"/>
              <a:t>oz. splet, </a:t>
            </a:r>
            <a:endParaRPr lang="sl-SI" sz="2400" i="1" dirty="0" smtClean="0"/>
          </a:p>
          <a:p>
            <a:r>
              <a:rPr lang="sl-SI" sz="2400" i="1" dirty="0" smtClean="0"/>
              <a:t>e-pošta</a:t>
            </a:r>
            <a:r>
              <a:rPr lang="sl-SI" sz="2400" i="1" dirty="0"/>
              <a:t>, </a:t>
            </a:r>
            <a:endParaRPr lang="sl-SI" sz="2400" i="1" dirty="0" smtClean="0"/>
          </a:p>
          <a:p>
            <a:r>
              <a:rPr lang="sl-SI" sz="2400" i="1" dirty="0" smtClean="0"/>
              <a:t>FTP (prenos datotek), </a:t>
            </a:r>
          </a:p>
          <a:p>
            <a:r>
              <a:rPr lang="sl-SI" sz="2400" i="1" dirty="0" smtClean="0"/>
              <a:t>DNS(sistem domenskih strežnikov), </a:t>
            </a:r>
          </a:p>
          <a:p>
            <a:r>
              <a:rPr lang="sl-SI" sz="2400" i="1" dirty="0" smtClean="0"/>
              <a:t>komunikacijski </a:t>
            </a:r>
            <a:r>
              <a:rPr lang="sl-SI" sz="2400" i="1" dirty="0"/>
              <a:t>programi </a:t>
            </a:r>
            <a:r>
              <a:rPr lang="sl-SI" sz="2400" i="1" dirty="0" smtClean="0"/>
              <a:t>(IRC, Messenger) in </a:t>
            </a:r>
          </a:p>
          <a:p>
            <a:r>
              <a:rPr lang="sl-SI" sz="2400" i="1" dirty="0" smtClean="0"/>
              <a:t>družabna omrežja (Facebook).</a:t>
            </a:r>
            <a:endParaRPr lang="sl-SI" sz="2400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018370"/>
            <a:ext cx="5025680" cy="35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Storitve interneta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2052918"/>
            <a:ext cx="6479517" cy="4637814"/>
          </a:xfrm>
        </p:spPr>
        <p:txBody>
          <a:bodyPr/>
          <a:lstStyle/>
          <a:p>
            <a:r>
              <a:rPr lang="sl-SI" dirty="0" smtClean="0"/>
              <a:t>Internet, oziroma njegov predhodnik </a:t>
            </a:r>
            <a:r>
              <a:rPr lang="sl-SI" b="1" dirty="0" smtClean="0">
                <a:solidFill>
                  <a:srgbClr val="FFFF00"/>
                </a:solidFill>
              </a:rPr>
              <a:t>ARPANET</a:t>
            </a:r>
            <a:r>
              <a:rPr lang="sl-SI" dirty="0" smtClean="0"/>
              <a:t> je bil v 60. letih razvit za potrebe ameriške vojske.</a:t>
            </a:r>
          </a:p>
          <a:p>
            <a:r>
              <a:rPr lang="sl-SI" dirty="0" smtClean="0"/>
              <a:t>Osnovna zahteva pri razvoju je bila, da sporočilo pride do naslovljenega računalnika v še tako nemogočih razmerah. 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Elektronska pošta </a:t>
            </a:r>
            <a:r>
              <a:rPr lang="sl-SI" dirty="0" smtClean="0"/>
              <a:t>in storitev za pošiljanje pošte na več naslovov sta bili tako tudi prvi storitvi, ki so jih ameriške univerze začele uporabljati na internetu. </a:t>
            </a:r>
          </a:p>
          <a:p>
            <a:r>
              <a:rPr lang="sl-SI" dirty="0" smtClean="0"/>
              <a:t>Začetek 70. let se jima je pridružila </a:t>
            </a:r>
            <a:r>
              <a:rPr lang="sl-SI" dirty="0" smtClean="0">
                <a:solidFill>
                  <a:srgbClr val="FFFF00"/>
                </a:solidFill>
              </a:rPr>
              <a:t>storitev za pošiljanje datotek (FTP)</a:t>
            </a:r>
            <a:r>
              <a:rPr lang="sl-SI" dirty="0" smtClean="0"/>
              <a:t>. </a:t>
            </a:r>
          </a:p>
          <a:p>
            <a:r>
              <a:rPr lang="sl-SI" dirty="0" smtClean="0"/>
              <a:t>Na storitev, ki je danes najbolj v uporabi </a:t>
            </a:r>
            <a:r>
              <a:rPr lang="sl-SI" dirty="0" smtClean="0">
                <a:solidFill>
                  <a:srgbClr val="FFFF00"/>
                </a:solidFill>
              </a:rPr>
              <a:t>(svetovni splet) </a:t>
            </a:r>
            <a:r>
              <a:rPr lang="sl-SI" dirty="0" smtClean="0"/>
              <a:t>pa je bilo treba čakati še 20 let.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6" y="2052918"/>
            <a:ext cx="4127113" cy="40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Elektronska pošta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5980" y="1338146"/>
            <a:ext cx="10454759" cy="1903818"/>
          </a:xfrm>
        </p:spPr>
        <p:txBody>
          <a:bodyPr>
            <a:normAutofit fontScale="92500"/>
          </a:bodyPr>
          <a:lstStyle/>
          <a:p>
            <a:r>
              <a:rPr lang="sl-SI" sz="2800" dirty="0"/>
              <a:t>Sistem elektronske pošte temelji na delovanju </a:t>
            </a:r>
            <a:r>
              <a:rPr lang="sl-SI" sz="2800" dirty="0">
                <a:solidFill>
                  <a:srgbClr val="FFFF00"/>
                </a:solidFill>
              </a:rPr>
              <a:t>poštnih strežnikov</a:t>
            </a:r>
            <a:r>
              <a:rPr lang="sl-SI" sz="2800" dirty="0"/>
              <a:t>, kjer se zbirajo sporočila. </a:t>
            </a:r>
            <a:endParaRPr lang="sl-SI" sz="2800" dirty="0" smtClean="0"/>
          </a:p>
          <a:p>
            <a:r>
              <a:rPr lang="sl-SI" sz="2800" dirty="0" smtClean="0"/>
              <a:t>Uporabniki </a:t>
            </a:r>
            <a:r>
              <a:rPr lang="sl-SI" sz="2800" dirty="0"/>
              <a:t>se z računalnikom priključimo na poštni strežnik in preberemo ali napišemo in odpošljemo sporočila</a:t>
            </a:r>
            <a:r>
              <a:rPr lang="sl-SI" sz="2800" dirty="0" smtClean="0"/>
              <a:t>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12" y="3313176"/>
            <a:ext cx="4576180" cy="315974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009403" y="3574473"/>
            <a:ext cx="5308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FF00"/>
                </a:solidFill>
              </a:rPr>
              <a:t>Katere podatke potrebujemo: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 smtClean="0"/>
              <a:t>naslov prejemnika in pošiljatelja</a:t>
            </a:r>
            <a:endParaRPr lang="sl-S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 smtClean="0"/>
              <a:t>uporabniško </a:t>
            </a:r>
            <a:r>
              <a:rPr lang="sl-SI" sz="2400" dirty="0"/>
              <a:t>ime in geslo (za pošiljanje)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 smtClean="0"/>
              <a:t>strežnik </a:t>
            </a:r>
            <a:r>
              <a:rPr lang="sl-SI" sz="2400" dirty="0"/>
              <a:t>za poslano pošto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/>
              <a:t>s</a:t>
            </a:r>
            <a:r>
              <a:rPr lang="sl-SI" sz="2400" dirty="0" smtClean="0"/>
              <a:t>trežnik </a:t>
            </a:r>
            <a:r>
              <a:rPr lang="sl-SI" sz="2400" dirty="0"/>
              <a:t>za prispelo pošto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5514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Elektronska </a:t>
            </a:r>
            <a:r>
              <a:rPr lang="sl-SI" b="1" dirty="0" smtClean="0"/>
              <a:t>pošta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312224"/>
            <a:ext cx="8946541" cy="5403272"/>
          </a:xfrm>
        </p:spPr>
        <p:txBody>
          <a:bodyPr>
            <a:normAutofit fontScale="85000" lnSpcReduction="10000"/>
          </a:bodyPr>
          <a:lstStyle/>
          <a:p>
            <a:r>
              <a:rPr lang="sl-SI" sz="2800" b="1" dirty="0">
                <a:solidFill>
                  <a:srgbClr val="FFFF00"/>
                </a:solidFill>
              </a:rPr>
              <a:t>SMTP</a:t>
            </a:r>
            <a:r>
              <a:rPr lang="sl-SI" sz="2800" dirty="0"/>
              <a:t> protokol </a:t>
            </a:r>
            <a:r>
              <a:rPr lang="sl-SI" sz="2800" dirty="0" smtClean="0">
                <a:solidFill>
                  <a:srgbClr val="FFFF00"/>
                </a:solidFill>
              </a:rPr>
              <a:t>(pošiljanje pošte)</a:t>
            </a:r>
            <a:r>
              <a:rPr lang="sl-SI" sz="2800" dirty="0" smtClean="0"/>
              <a:t> skrbi </a:t>
            </a:r>
            <a:r>
              <a:rPr lang="sl-SI" sz="2800" dirty="0"/>
              <a:t>za prenos elektronske pošte </a:t>
            </a:r>
            <a:r>
              <a:rPr lang="sl-SI" sz="2800" dirty="0">
                <a:solidFill>
                  <a:srgbClr val="FFFF00"/>
                </a:solidFill>
              </a:rPr>
              <a:t>od pošiljateljevega računalnika do prejemnikovega strežnika. </a:t>
            </a:r>
            <a:r>
              <a:rPr lang="sl-SI" sz="2800" dirty="0"/>
              <a:t>Včasih je tudi za pošiljanje elektronske pošte (za povezavo naprave in SMTP strežnika) potrebno uporabniško ime in geslo. </a:t>
            </a: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P</a:t>
            </a:r>
            <a:r>
              <a:rPr lang="en-US" sz="2800" dirty="0" err="1"/>
              <a:t>ošto</a:t>
            </a:r>
            <a:r>
              <a:rPr lang="en-US" sz="2800" dirty="0"/>
              <a:t> </a:t>
            </a:r>
            <a:r>
              <a:rPr lang="sl-SI" sz="2800" dirty="0" smtClean="0"/>
              <a:t>preberemo</a:t>
            </a:r>
            <a:r>
              <a:rPr lang="en-US" sz="2800" dirty="0" smtClean="0"/>
              <a:t> </a:t>
            </a:r>
            <a:r>
              <a:rPr lang="sl-SI" sz="2800" dirty="0" smtClean="0">
                <a:solidFill>
                  <a:srgbClr val="FFFF00"/>
                </a:solidFill>
              </a:rPr>
              <a:t>(prejemanje pošte) </a:t>
            </a:r>
            <a:r>
              <a:rPr lang="en-US" sz="2800" dirty="0" smtClean="0"/>
              <a:t>s </a:t>
            </a:r>
            <a:r>
              <a:rPr lang="en-US" sz="2800" b="1" dirty="0">
                <a:solidFill>
                  <a:srgbClr val="FFFF00"/>
                </a:solidFill>
              </a:rPr>
              <a:t>POP3</a:t>
            </a:r>
            <a:r>
              <a:rPr lang="en-US" sz="2800" dirty="0"/>
              <a:t> (</a:t>
            </a:r>
            <a:r>
              <a:rPr lang="en-US" sz="2800" i="1" dirty="0" err="1"/>
              <a:t>ang.</a:t>
            </a:r>
            <a:r>
              <a:rPr lang="en-US" sz="2800" i="1" dirty="0"/>
              <a:t> Post Office Protocol V.3</a:t>
            </a:r>
            <a:r>
              <a:rPr lang="en-US" sz="2800" dirty="0"/>
              <a:t>)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IMAP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i="1" dirty="0" err="1"/>
              <a:t>ang.</a:t>
            </a:r>
            <a:r>
              <a:rPr lang="en-US" sz="2800" i="1" dirty="0"/>
              <a:t> Internet Mail Access Protocol</a:t>
            </a:r>
            <a:r>
              <a:rPr lang="en-US" sz="2800" dirty="0"/>
              <a:t>) </a:t>
            </a:r>
            <a:r>
              <a:rPr lang="en-US" sz="2800" dirty="0" err="1"/>
              <a:t>protokolom</a:t>
            </a:r>
            <a:r>
              <a:rPr lang="sl-SI" sz="2800" dirty="0"/>
              <a:t> – strežnikom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 smtClean="0"/>
              <a:t>Razvit je bil tudi </a:t>
            </a:r>
            <a:r>
              <a:rPr lang="sl-SI" sz="2800" dirty="0"/>
              <a:t>dodatek </a:t>
            </a:r>
            <a:r>
              <a:rPr lang="sl-SI" sz="2800" b="1" dirty="0">
                <a:solidFill>
                  <a:srgbClr val="FFFF00"/>
                </a:solidFill>
              </a:rPr>
              <a:t>MIME</a:t>
            </a:r>
            <a:r>
              <a:rPr lang="sl-SI" sz="2800" dirty="0"/>
              <a:t> (</a:t>
            </a:r>
            <a:r>
              <a:rPr lang="sl-SI" sz="2800" i="1" dirty="0"/>
              <a:t>ang. </a:t>
            </a:r>
            <a:r>
              <a:rPr lang="sl-SI" sz="2800" i="1" dirty="0" err="1"/>
              <a:t>Multipurpose</a:t>
            </a:r>
            <a:r>
              <a:rPr lang="sl-SI" sz="2800" i="1" dirty="0"/>
              <a:t> Internet Mail </a:t>
            </a:r>
            <a:r>
              <a:rPr lang="sl-SI" sz="2800" i="1" dirty="0" err="1"/>
              <a:t>Extension</a:t>
            </a:r>
            <a:r>
              <a:rPr lang="sl-SI" sz="2800" dirty="0"/>
              <a:t>), ki na pošiljateljevi strani pretvori podatke, ki niso v ASCII obliki v 7-bitno ASCII obliko in na prejemnikovi strani nazaj v originalno obliko.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Elektronska pošta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2203" y="1288473"/>
            <a:ext cx="6818754" cy="5403272"/>
          </a:xfrm>
        </p:spPr>
        <p:txBody>
          <a:bodyPr>
            <a:noAutofit/>
          </a:bodyPr>
          <a:lstStyle/>
          <a:p>
            <a:r>
              <a:rPr lang="sl-SI" sz="2400" dirty="0"/>
              <a:t>Za delo z elektronsko pošto lahko uporabimo </a:t>
            </a:r>
            <a:r>
              <a:rPr lang="sl-SI" sz="2400" dirty="0">
                <a:solidFill>
                  <a:srgbClr val="FFFF00"/>
                </a:solidFill>
              </a:rPr>
              <a:t>spletni vmesnik </a:t>
            </a:r>
            <a:r>
              <a:rPr lang="sl-SI" sz="2400" dirty="0"/>
              <a:t>(webmail.arnes.si, www.gmail.com, …) </a:t>
            </a:r>
            <a:r>
              <a:rPr lang="sl-SI" sz="2400" dirty="0">
                <a:solidFill>
                  <a:srgbClr val="FFFF00"/>
                </a:solidFill>
              </a:rPr>
              <a:t>ali </a:t>
            </a:r>
            <a:r>
              <a:rPr lang="sl-SI" sz="2400" dirty="0"/>
              <a:t>pa na računalnik namestimo </a:t>
            </a:r>
            <a:r>
              <a:rPr lang="sl-SI" sz="2400" dirty="0" smtClean="0">
                <a:solidFill>
                  <a:srgbClr val="FFFF00"/>
                </a:solidFill>
              </a:rPr>
              <a:t>odjemalec (program)</a:t>
            </a:r>
            <a:r>
              <a:rPr lang="sl-SI" sz="2400" dirty="0" smtClean="0"/>
              <a:t> </a:t>
            </a:r>
            <a:r>
              <a:rPr lang="sl-SI" sz="2400" dirty="0"/>
              <a:t>za elektronsko pošto (Outlook, </a:t>
            </a:r>
            <a:r>
              <a:rPr lang="sl-SI" sz="2400" dirty="0" err="1"/>
              <a:t>Thunderbird</a:t>
            </a:r>
            <a:r>
              <a:rPr lang="sl-SI" sz="2400" dirty="0"/>
              <a:t>, </a:t>
            </a:r>
            <a:r>
              <a:rPr lang="sl-SI" sz="2400" dirty="0" smtClean="0"/>
              <a:t>…).</a:t>
            </a:r>
            <a:endParaRPr lang="sl-SI" sz="2400" b="1" dirty="0" smtClean="0"/>
          </a:p>
          <a:p>
            <a:pPr marL="0" indent="0">
              <a:buNone/>
            </a:pPr>
            <a:r>
              <a:rPr lang="sl-SI" sz="2400" b="1" dirty="0" smtClean="0">
                <a:solidFill>
                  <a:srgbClr val="FFFF00"/>
                </a:solidFill>
              </a:rPr>
              <a:t>Elektronski naslovi:</a:t>
            </a:r>
            <a:endParaRPr lang="sl-SI" sz="2400" b="1" dirty="0">
              <a:solidFill>
                <a:srgbClr val="FFFF00"/>
              </a:solidFill>
            </a:endParaRPr>
          </a:p>
          <a:p>
            <a:r>
              <a:rPr lang="sl-SI" sz="2400" dirty="0" smtClean="0"/>
              <a:t>Vsak uporabnik mora </a:t>
            </a:r>
            <a:r>
              <a:rPr lang="sl-SI" sz="2400" dirty="0"/>
              <a:t>imeti svoj elektronski naslov. </a:t>
            </a:r>
            <a:endParaRPr lang="sl-SI" sz="2400" dirty="0" smtClean="0"/>
          </a:p>
          <a:p>
            <a:r>
              <a:rPr lang="sl-SI" sz="2400" dirty="0" smtClean="0"/>
              <a:t>Da </a:t>
            </a:r>
            <a:r>
              <a:rPr lang="sl-SI" sz="2400" dirty="0"/>
              <a:t>dosežemo neponovljivost naslova, se le-ta deli v dva dela, ločena z znakom @ — </a:t>
            </a:r>
            <a:r>
              <a:rPr lang="sl-SI" sz="2400" dirty="0">
                <a:solidFill>
                  <a:srgbClr val="FFFF00"/>
                </a:solidFill>
              </a:rPr>
              <a:t>lokalni del in ime </a:t>
            </a:r>
            <a:r>
              <a:rPr lang="sl-SI" sz="2400" dirty="0" smtClean="0">
                <a:solidFill>
                  <a:srgbClr val="FFFF00"/>
                </a:solidFill>
              </a:rPr>
              <a:t>domene: </a:t>
            </a:r>
            <a:r>
              <a:rPr lang="sl-SI" sz="2400" dirty="0" err="1" smtClean="0">
                <a:solidFill>
                  <a:srgbClr val="FFFF00"/>
                </a:solidFill>
              </a:rPr>
              <a:t>npr</a:t>
            </a:r>
            <a:r>
              <a:rPr lang="sl-SI" sz="2400" dirty="0" smtClean="0">
                <a:solidFill>
                  <a:srgbClr val="FFFF00"/>
                </a:solidFill>
              </a:rPr>
              <a:t>: </a:t>
            </a:r>
            <a:r>
              <a:rPr lang="sl-SI" sz="2400" dirty="0" smtClean="0"/>
              <a:t>ime.priimek@tretja.si</a:t>
            </a:r>
            <a:endParaRPr lang="sl-SI" sz="24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74" y="2171596"/>
            <a:ext cx="5090601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Nevarnosti elektronske pošte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2956" y="1371600"/>
            <a:ext cx="6594398" cy="2566732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 err="1">
                <a:solidFill>
                  <a:srgbClr val="FFFF00"/>
                </a:solidFill>
              </a:rPr>
              <a:t>Neželjena</a:t>
            </a:r>
            <a:r>
              <a:rPr lang="sl-SI" b="1" dirty="0">
                <a:solidFill>
                  <a:srgbClr val="FFFF00"/>
                </a:solidFill>
              </a:rPr>
              <a:t> sporočila (</a:t>
            </a:r>
            <a:r>
              <a:rPr lang="sl-SI" b="1" i="1" dirty="0">
                <a:solidFill>
                  <a:srgbClr val="FFFF00"/>
                </a:solidFill>
              </a:rPr>
              <a:t>ang. </a:t>
            </a:r>
            <a:r>
              <a:rPr lang="sl-SI" b="1" i="1" dirty="0" err="1">
                <a:solidFill>
                  <a:srgbClr val="FFFF00"/>
                </a:solidFill>
              </a:rPr>
              <a:t>spam</a:t>
            </a:r>
            <a:r>
              <a:rPr lang="sl-SI" b="1" dirty="0" smtClean="0">
                <a:solidFill>
                  <a:srgbClr val="FFFF00"/>
                </a:solidFill>
              </a:rPr>
              <a:t>)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- oglaševalci ali razni prodajalci pogosto izkoristijo za množično </a:t>
            </a:r>
            <a:r>
              <a:rPr lang="sl-SI" dirty="0" smtClean="0"/>
              <a:t>pošiljanje </a:t>
            </a:r>
            <a:r>
              <a:rPr lang="sl-SI" dirty="0"/>
              <a:t>oglasov, tudi takih, ki si jih uporabnik ne želi. </a:t>
            </a:r>
            <a:endParaRPr lang="sl-SI" dirty="0" smtClean="0"/>
          </a:p>
          <a:p>
            <a:r>
              <a:rPr lang="sl-SI" b="1" dirty="0">
                <a:solidFill>
                  <a:srgbClr val="FFFF00"/>
                </a:solidFill>
              </a:rPr>
              <a:t>Poštne prevare (</a:t>
            </a:r>
            <a:r>
              <a:rPr lang="sl-SI" b="1" i="1" dirty="0">
                <a:solidFill>
                  <a:srgbClr val="FFFF00"/>
                </a:solidFill>
              </a:rPr>
              <a:t>ang. </a:t>
            </a:r>
            <a:r>
              <a:rPr lang="sl-SI" b="1" i="1" dirty="0" err="1">
                <a:solidFill>
                  <a:srgbClr val="FFFF00"/>
                </a:solidFill>
              </a:rPr>
              <a:t>phishing</a:t>
            </a:r>
            <a:r>
              <a:rPr lang="sl-SI" b="1" dirty="0" smtClean="0">
                <a:solidFill>
                  <a:srgbClr val="FFFF00"/>
                </a:solidFill>
              </a:rPr>
              <a:t>) </a:t>
            </a:r>
            <a:r>
              <a:rPr lang="sl-SI" b="1" dirty="0" smtClean="0"/>
              <a:t>-</a:t>
            </a:r>
            <a:r>
              <a:rPr lang="sl-SI" dirty="0" smtClean="0"/>
              <a:t> napadalec </a:t>
            </a:r>
            <a:r>
              <a:rPr lang="sl-SI" dirty="0"/>
              <a:t>poskuša s pomočjo sporočila prepričati žrtev, da mu posreduje uporabniško ime in geslo, naslov spol, ipd. V sporočilu je lahko tudi povezava, na katero naj bi kliknili in vpisali podatke. </a:t>
            </a:r>
            <a:endParaRPr lang="sl-SI" dirty="0" smtClean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4538107" y="4037408"/>
            <a:ext cx="6233532" cy="2556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b="1" dirty="0" smtClean="0">
                <a:solidFill>
                  <a:srgbClr val="FFFF00"/>
                </a:solidFill>
              </a:rPr>
              <a:t>Odpiranje pripetih datotek </a:t>
            </a:r>
            <a:r>
              <a:rPr lang="sl-SI" b="1" dirty="0" smtClean="0"/>
              <a:t>- </a:t>
            </a:r>
            <a:r>
              <a:rPr lang="sl-SI" dirty="0" smtClean="0"/>
              <a:t>Odpiramo le datoteke o katerih je govora v samem sporočilu in s tem vemo, kaj vsebujejo (in je </a:t>
            </a:r>
            <a:r>
              <a:rPr lang="sl-SI" smtClean="0"/>
              <a:t>znan pošiljatelj). </a:t>
            </a:r>
            <a:r>
              <a:rPr lang="sl-SI" dirty="0" smtClean="0"/>
              <a:t>Če nam pošiljatelj nič ne govori o kaki priponki, je velika verjetnost, da je v datoteki zlonamerna koda.</a:t>
            </a:r>
          </a:p>
          <a:p>
            <a:r>
              <a:rPr lang="sl-SI" b="1" dirty="0" smtClean="0">
                <a:solidFill>
                  <a:srgbClr val="FFFF00"/>
                </a:solidFill>
              </a:rPr>
              <a:t>Množična pisma </a:t>
            </a:r>
            <a:r>
              <a:rPr lang="sl-SI" b="1" dirty="0" smtClean="0"/>
              <a:t>– npr. </a:t>
            </a:r>
            <a:r>
              <a:rPr lang="sl-SI" dirty="0" smtClean="0"/>
              <a:t>»Razpošlji to vsebino na vsaj 10 naslovov in v treh dneh se bo zgodilo ...«.</a:t>
            </a:r>
            <a:endParaRPr lang="sl-SI" b="1" dirty="0" smtClean="0"/>
          </a:p>
          <a:p>
            <a:endParaRPr lang="sl-SI" b="1" dirty="0" smtClean="0"/>
          </a:p>
          <a:p>
            <a:endParaRPr lang="sl-SI" b="1" dirty="0" smtClean="0"/>
          </a:p>
          <a:p>
            <a:endParaRPr lang="sl-SI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54" y="1415906"/>
            <a:ext cx="3360519" cy="216993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7" y="4037408"/>
            <a:ext cx="2967860" cy="23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Sistem domenskih imen - DNS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3" y="1211283"/>
            <a:ext cx="5766562" cy="5385459"/>
          </a:xfrm>
        </p:spPr>
        <p:txBody>
          <a:bodyPr>
            <a:normAutofit/>
          </a:bodyPr>
          <a:lstStyle/>
          <a:p>
            <a:r>
              <a:rPr lang="sl-SI" dirty="0" smtClean="0"/>
              <a:t>Namesto IP številk uporabimo </a:t>
            </a:r>
            <a:r>
              <a:rPr lang="sl-SI" dirty="0" smtClean="0">
                <a:solidFill>
                  <a:srgbClr val="FFFF00"/>
                </a:solidFill>
              </a:rPr>
              <a:t>imena. 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Npr. namesto da vpišemo 194.149.201.15 vpišemo le google.com</a:t>
            </a:r>
          </a:p>
          <a:p>
            <a:r>
              <a:rPr lang="sl-SI" dirty="0">
                <a:solidFill>
                  <a:srgbClr val="FFFF00"/>
                </a:solidFill>
              </a:rPr>
              <a:t>Za povezavo med imeni in IP naslovi skrbijo DNS strežniki, ki so povezani v sistem DNS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sl-SI" dirty="0"/>
              <a:t>Na internetu so skupine računalnikov ali uporabnikov (pogosto iz iste organizacije) povezani </a:t>
            </a:r>
            <a:r>
              <a:rPr lang="sl-SI" dirty="0">
                <a:solidFill>
                  <a:srgbClr val="FFFF00"/>
                </a:solidFill>
              </a:rPr>
              <a:t>v </a:t>
            </a:r>
            <a:r>
              <a:rPr lang="sl-SI" dirty="0" smtClean="0">
                <a:solidFill>
                  <a:srgbClr val="FFFF00"/>
                </a:solidFill>
              </a:rPr>
              <a:t>domeno (npr. tretja.si). </a:t>
            </a:r>
          </a:p>
          <a:p>
            <a:r>
              <a:rPr lang="sl-SI" dirty="0" smtClean="0"/>
              <a:t>Zapis </a:t>
            </a:r>
            <a:r>
              <a:rPr lang="sl-SI" dirty="0"/>
              <a:t>domene je sestavljen iz imen, ločenih s piko. Imena so običajno smiselno izbrana. </a:t>
            </a:r>
            <a:endParaRPr lang="sl-SI" dirty="0" smtClean="0"/>
          </a:p>
          <a:p>
            <a:r>
              <a:rPr lang="sl-SI" dirty="0" smtClean="0"/>
              <a:t>Tako </a:t>
            </a:r>
            <a:r>
              <a:rPr lang="sl-SI" dirty="0"/>
              <a:t>npr. ime domene arnes.si pomeni, da je to domena organizacije Arnes v Sloveniji. 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51" y="2134337"/>
            <a:ext cx="5350338" cy="26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Tipi DNS strežnikov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5500" y="1460665"/>
            <a:ext cx="6490668" cy="5006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V DNS svetu v grobem poznamo dva tipa DNS strežnikov: </a:t>
            </a:r>
          </a:p>
          <a:p>
            <a:r>
              <a:rPr lang="sl-SI" dirty="0">
                <a:solidFill>
                  <a:srgbClr val="FFFF00"/>
                </a:solidFill>
              </a:rPr>
              <a:t>avtoritativni strežnik </a:t>
            </a:r>
            <a:r>
              <a:rPr lang="sl-SI" dirty="0" smtClean="0"/>
              <a:t>- ima </a:t>
            </a:r>
            <a:r>
              <a:rPr lang="sl-SI" dirty="0"/>
              <a:t>podatke o domeni in</a:t>
            </a:r>
          </a:p>
          <a:p>
            <a:r>
              <a:rPr lang="sl-SI" dirty="0">
                <a:solidFill>
                  <a:srgbClr val="FFFF00"/>
                </a:solidFill>
              </a:rPr>
              <a:t>rekurzivni strežnik </a:t>
            </a:r>
            <a:r>
              <a:rPr lang="sl-SI" dirty="0" smtClean="0"/>
              <a:t>- zna </a:t>
            </a:r>
            <a:r>
              <a:rPr lang="sl-SI" dirty="0"/>
              <a:t>najti podatke o </a:t>
            </a:r>
            <a:r>
              <a:rPr lang="sl-SI" dirty="0" smtClean="0"/>
              <a:t>domeni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Za </a:t>
            </a:r>
            <a:r>
              <a:rPr lang="sl-SI" dirty="0"/>
              <a:t>vsako domeno naj bi bilo več avtoritativnih strežnikov.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Avtoritativni </a:t>
            </a:r>
            <a:r>
              <a:rPr lang="sl-SI" dirty="0"/>
              <a:t>strežniki nastopajo v dveh vlogah: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- gospodar </a:t>
            </a:r>
            <a:r>
              <a:rPr lang="sl-SI" dirty="0"/>
              <a:t>(</a:t>
            </a:r>
            <a:r>
              <a:rPr lang="sl-SI" i="1" dirty="0"/>
              <a:t>ang. </a:t>
            </a:r>
            <a:r>
              <a:rPr lang="sl-SI" i="1" dirty="0" err="1"/>
              <a:t>master</a:t>
            </a:r>
            <a:r>
              <a:rPr lang="sl-SI" dirty="0"/>
              <a:t>) = domenski strežnik, ki ima </a:t>
            </a:r>
            <a:r>
              <a:rPr lang="sl-SI" smtClean="0">
                <a:solidFill>
                  <a:srgbClr val="FFFF00"/>
                </a:solidFill>
              </a:rPr>
              <a:t>osnovne </a:t>
            </a:r>
            <a:r>
              <a:rPr lang="sl-SI" smtClean="0"/>
              <a:t>podatke </a:t>
            </a:r>
            <a:r>
              <a:rPr lang="sl-SI" dirty="0"/>
              <a:t>o domeni in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- suženj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sl-SI" i="1" dirty="0"/>
              <a:t>ang. slave</a:t>
            </a:r>
            <a:r>
              <a:rPr lang="sl-SI" dirty="0"/>
              <a:t>) = domenski strežnik, ki ima </a:t>
            </a:r>
            <a:r>
              <a:rPr lang="sl-SI" dirty="0">
                <a:solidFill>
                  <a:srgbClr val="FFFF00"/>
                </a:solidFill>
              </a:rPr>
              <a:t>kopijo podatkov o domeni </a:t>
            </a:r>
            <a:r>
              <a:rPr lang="sl-SI" dirty="0"/>
              <a:t>(kopijo dobi iz "</a:t>
            </a:r>
            <a:r>
              <a:rPr lang="sl-SI" dirty="0" err="1"/>
              <a:t>master</a:t>
            </a:r>
            <a:r>
              <a:rPr lang="sl-SI" dirty="0"/>
              <a:t>" strežnika).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40" y="2185640"/>
            <a:ext cx="4111289" cy="2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911</Words>
  <Application>Microsoft Office PowerPoint</Application>
  <PresentationFormat>Širokozaslonsko</PresentationFormat>
  <Paragraphs>94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Naelektreno</vt:lpstr>
      <vt:lpstr>Storitve interneta</vt:lpstr>
      <vt:lpstr>Najbolj znane in najbolj pogosto uporabljane storitve interneta so:  </vt:lpstr>
      <vt:lpstr>Storitve interneta </vt:lpstr>
      <vt:lpstr>Elektronska pošta </vt:lpstr>
      <vt:lpstr>Elektronska pošta</vt:lpstr>
      <vt:lpstr>Elektronska pošta </vt:lpstr>
      <vt:lpstr>Nevarnosti elektronske pošte</vt:lpstr>
      <vt:lpstr>Sistem domenskih imen - DNS </vt:lpstr>
      <vt:lpstr>Tipi DNS strežnikov</vt:lpstr>
      <vt:lpstr>Sistem domenskih imen - DNS - podatkovna baza, v kateri so shranjeni različni podatki: </vt:lpstr>
      <vt:lpstr>Povzetek</vt:lpstr>
      <vt:lpstr>Viri slik: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Omrežja in porazdeljeni sistemi</dc:title>
  <dc:creator>Zilbert</dc:creator>
  <cp:lastModifiedBy>zilbert</cp:lastModifiedBy>
  <cp:revision>41</cp:revision>
  <dcterms:created xsi:type="dcterms:W3CDTF">2018-09-18T16:49:04Z</dcterms:created>
  <dcterms:modified xsi:type="dcterms:W3CDTF">2022-10-13T08:00:30Z</dcterms:modified>
</cp:coreProperties>
</file>