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5" r:id="rId5"/>
    <p:sldId id="260" r:id="rId6"/>
    <p:sldId id="261" r:id="rId7"/>
    <p:sldId id="257" r:id="rId8"/>
    <p:sldId id="262" r:id="rId9"/>
    <p:sldId id="266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44" autoAdjust="0"/>
  </p:normalViewPr>
  <p:slideViewPr>
    <p:cSldViewPr snapToGrid="0">
      <p:cViewPr varScale="1">
        <p:scale>
          <a:sx n="155" d="100"/>
          <a:sy n="155" d="100"/>
        </p:scale>
        <p:origin x="84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490CB-4E6F-457B-A560-44E53A17F383}" type="datetimeFigureOut">
              <a:rPr lang="sl-SI" smtClean="0"/>
              <a:t>10. 11. 2022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313EF-275C-46E3-90BB-8B30EC064F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295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972-2A6C-4812-A5EC-2817EA0CF6E8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47-8BBE-4819-88DB-43447215B86F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EACF-6F1B-44E1-932C-3A6C4F8D715D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3A7-AB0E-4801-964B-43012E877A95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9D00-38A5-41C5-8F37-1D5CBDC5C09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4C4D-586E-4AE4-ACB8-4F0E9283F056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7290-0573-4225-9AB6-AEF5132E429C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5F7-2F1E-492D-8484-328B1E51A0D7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7F03-4DDE-4FE1-B622-8017A8766343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A082-0767-49BE-9A9B-1B51D6A7AA49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841B-DE71-48A1-B24C-12A8359A0DE3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EA45-9FBC-4217-A58C-75BB96FA8888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181C-E6C8-49D9-8DCC-520581B450E4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D1EF-80DF-4752-A4E3-FB81AC18D499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AE3-94AB-4139-90DC-5E351C90C844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0FB7-ABFE-43D4-ADE0-1DAE56A87074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3D0C-E96A-427A-82B3-8FDA3FDE1A9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7541C6-5FF7-49C5-90BC-F728F8F9B5CF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thardware.com/news/reports-say-internet-explorer-12-looks-like-a-blend-of-chrome-and-firefox" TargetMode="External"/><Relationship Id="rId7" Type="http://schemas.openxmlformats.org/officeDocument/2006/relationships/hyperlink" Target="https://risingsunoverport.co.za/41510/10-google-like-search-engines-which-you-must-try/" TargetMode="External"/><Relationship Id="rId2" Type="http://schemas.openxmlformats.org/officeDocument/2006/relationships/hyperlink" Target="http://info.cern.ch/hypertext/WWW/TheProje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lancinggig.com/blog/2017/05/24/difference-asp-jsp-php/" TargetMode="External"/><Relationship Id="rId5" Type="http://schemas.openxmlformats.org/officeDocument/2006/relationships/hyperlink" Target="https://techdifferences.com/difference-between-xml-and-html.html" TargetMode="External"/><Relationship Id="rId4" Type="http://schemas.openxmlformats.org/officeDocument/2006/relationships/hyperlink" Target="https://www.tankonyvtar.hu/hu/tartalom/tamop425/0027_ADW1/ch01s0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info.cern.ch/hypertext/WWW/TheProjec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nes.si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7793" y="951978"/>
            <a:ext cx="8825658" cy="2347332"/>
          </a:xfrm>
        </p:spPr>
        <p:txBody>
          <a:bodyPr/>
          <a:lstStyle/>
          <a:p>
            <a:r>
              <a:rPr lang="sl-SI" sz="6600" b="1" dirty="0"/>
              <a:t>Svetovni </a:t>
            </a:r>
            <a:r>
              <a:rPr lang="sl-SI" sz="6600" b="1" dirty="0" smtClean="0"/>
              <a:t>splet</a:t>
            </a:r>
            <a:endParaRPr lang="sl-SI" sz="6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07325" y="5290947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sl-SI" dirty="0" smtClean="0"/>
              <a:t>Informatika</a:t>
            </a:r>
          </a:p>
          <a:p>
            <a:pPr algn="r"/>
            <a:r>
              <a:rPr lang="sl-SI" dirty="0" smtClean="0"/>
              <a:t>III. Gimnazija maribor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37398" y="6166981"/>
            <a:ext cx="586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 https://lusy.fri.uni-lj.si/ucbenik/book/index.html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317793" y="3919348"/>
            <a:ext cx="9817845" cy="751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Povzetek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Brskalnik</a:t>
            </a:r>
          </a:p>
          <a:p>
            <a:r>
              <a:rPr lang="sl-SI" dirty="0" smtClean="0"/>
              <a:t>HTML in CSS</a:t>
            </a:r>
          </a:p>
          <a:p>
            <a:r>
              <a:rPr lang="sl-SI" dirty="0" smtClean="0"/>
              <a:t>HTTP in HTTPS</a:t>
            </a:r>
          </a:p>
          <a:p>
            <a:r>
              <a:rPr lang="sl-SI" dirty="0" smtClean="0"/>
              <a:t>Spletni naslov (URL)</a:t>
            </a:r>
          </a:p>
          <a:p>
            <a:r>
              <a:rPr lang="sl-SI" dirty="0" smtClean="0"/>
              <a:t>Spletni strežnik</a:t>
            </a:r>
          </a:p>
          <a:p>
            <a:r>
              <a:rPr lang="sl-SI" dirty="0" smtClean="0"/>
              <a:t>Svetovni splet</a:t>
            </a:r>
          </a:p>
          <a:p>
            <a:r>
              <a:rPr lang="sl-SI" dirty="0" smtClean="0"/>
              <a:t>XML</a:t>
            </a:r>
          </a:p>
          <a:p>
            <a:endParaRPr lang="sl-SI" dirty="0"/>
          </a:p>
          <a:p>
            <a:r>
              <a:rPr lang="sl-SI" dirty="0"/>
              <a:t>Reši naloge v učbeniku na strani </a:t>
            </a:r>
            <a:r>
              <a:rPr lang="sl-SI" dirty="0" smtClean="0"/>
              <a:t>363!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1724" y="1271323"/>
            <a:ext cx="9404723" cy="644563"/>
          </a:xfrm>
        </p:spPr>
        <p:txBody>
          <a:bodyPr/>
          <a:lstStyle/>
          <a:p>
            <a:r>
              <a:rPr lang="sl-SI" sz="3200" dirty="0" smtClean="0"/>
              <a:t>Viri slik: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1724" y="2157422"/>
            <a:ext cx="10557465" cy="3285436"/>
          </a:xfrm>
        </p:spPr>
        <p:txBody>
          <a:bodyPr>
            <a:normAutofit/>
          </a:bodyPr>
          <a:lstStyle/>
          <a:p>
            <a:r>
              <a:rPr lang="sl-SI" sz="1400" dirty="0" smtClean="0"/>
              <a:t>Slika 1</a:t>
            </a:r>
            <a:r>
              <a:rPr lang="sl-SI" sz="1400" dirty="0"/>
              <a:t>: </a:t>
            </a:r>
            <a:r>
              <a:rPr lang="sl-SI" sz="1400" dirty="0">
                <a:hlinkClick r:id="rId2"/>
              </a:rPr>
              <a:t>http://</a:t>
            </a:r>
            <a:r>
              <a:rPr lang="sl-SI" sz="1400" dirty="0" smtClean="0">
                <a:hlinkClick r:id="rId2"/>
              </a:rPr>
              <a:t>info.cern.ch/hypertext/WWW/TheProject.html</a:t>
            </a:r>
            <a:r>
              <a:rPr lang="sl-SI" sz="1400" dirty="0" smtClean="0"/>
              <a:t>, 7. 1. 2019</a:t>
            </a:r>
          </a:p>
          <a:p>
            <a:r>
              <a:rPr lang="sl-SI" sz="1400" dirty="0" smtClean="0"/>
              <a:t>Slika 2</a:t>
            </a:r>
            <a:r>
              <a:rPr lang="sl-SI" sz="1400" dirty="0"/>
              <a:t>:  </a:t>
            </a:r>
            <a:r>
              <a:rPr lang="sl-SI" sz="1400" dirty="0">
                <a:hlinkClick r:id="rId3"/>
              </a:rPr>
              <a:t>https://</a:t>
            </a:r>
            <a:r>
              <a:rPr lang="sl-SI" sz="1400" dirty="0" smtClean="0">
                <a:hlinkClick r:id="rId3"/>
              </a:rPr>
              <a:t>hothardware.com/news/reports-say-internet-explorer-12-looks-like-a-blend-of-chrome-and-firefox</a:t>
            </a:r>
            <a:r>
              <a:rPr lang="sl-SI" sz="1400" dirty="0" smtClean="0"/>
              <a:t>, 7. 1. 2019,</a:t>
            </a:r>
          </a:p>
          <a:p>
            <a:r>
              <a:rPr lang="sl-SI" sz="1400" dirty="0"/>
              <a:t>Slika </a:t>
            </a:r>
            <a:r>
              <a:rPr lang="sl-SI" sz="1400" dirty="0" smtClean="0"/>
              <a:t>3: </a:t>
            </a:r>
            <a:r>
              <a:rPr lang="sl-SI" sz="1400" dirty="0" smtClean="0">
                <a:hlinkClick r:id="rId4"/>
              </a:rPr>
              <a:t>https</a:t>
            </a:r>
            <a:r>
              <a:rPr lang="sl-SI" sz="1400" dirty="0">
                <a:hlinkClick r:id="rId4"/>
              </a:rPr>
              <a:t>://</a:t>
            </a:r>
            <a:r>
              <a:rPr lang="sl-SI" sz="1400" dirty="0" smtClean="0">
                <a:hlinkClick r:id="rId4"/>
              </a:rPr>
              <a:t>www.tankonyvtar.hu/hu/tartalom/tamop425/0027_ADW1/ch01s02.html</a:t>
            </a:r>
            <a:r>
              <a:rPr lang="sl-SI" sz="1400" dirty="0" smtClean="0"/>
              <a:t>,</a:t>
            </a:r>
            <a:br>
              <a:rPr lang="sl-SI" sz="1400" dirty="0" smtClean="0"/>
            </a:br>
            <a:r>
              <a:rPr lang="sl-SI" sz="1400" dirty="0" smtClean="0"/>
              <a:t>7. 1</a:t>
            </a:r>
            <a:r>
              <a:rPr lang="sl-SI" sz="1400" dirty="0"/>
              <a:t>. </a:t>
            </a:r>
            <a:r>
              <a:rPr lang="sl-SI" sz="1400" dirty="0" smtClean="0"/>
              <a:t>2019</a:t>
            </a:r>
          </a:p>
          <a:p>
            <a:r>
              <a:rPr lang="sl-SI" sz="1400" dirty="0"/>
              <a:t>Slika 4: </a:t>
            </a:r>
            <a:r>
              <a:rPr lang="sl-SI" sz="1400" dirty="0">
                <a:hlinkClick r:id="rId5"/>
              </a:rPr>
              <a:t>https://</a:t>
            </a:r>
            <a:r>
              <a:rPr lang="sl-SI" sz="1400" dirty="0" smtClean="0">
                <a:hlinkClick r:id="rId5"/>
              </a:rPr>
              <a:t>techdifferences.com/difference-between-xml-and-html.html</a:t>
            </a:r>
            <a:r>
              <a:rPr lang="sl-SI" sz="1400" dirty="0" smtClean="0"/>
              <a:t>, 7. 1</a:t>
            </a:r>
            <a:r>
              <a:rPr lang="sl-SI" sz="1400" dirty="0"/>
              <a:t>. </a:t>
            </a:r>
            <a:r>
              <a:rPr lang="sl-SI" sz="1400" dirty="0" smtClean="0"/>
              <a:t>2019</a:t>
            </a:r>
          </a:p>
          <a:p>
            <a:r>
              <a:rPr lang="sl-SI" sz="1400" dirty="0"/>
              <a:t>Slika </a:t>
            </a:r>
            <a:r>
              <a:rPr lang="sl-SI" sz="1400" dirty="0" smtClean="0"/>
              <a:t>5</a:t>
            </a:r>
            <a:r>
              <a:rPr lang="sl-SI" sz="1400" dirty="0"/>
              <a:t>: </a:t>
            </a:r>
            <a:r>
              <a:rPr lang="sl-SI" sz="1400" dirty="0">
                <a:hlinkClick r:id="rId6"/>
              </a:rPr>
              <a:t>https://www.freelancinggig.com/blog/2017/05/24/difference-asp-jsp-php</a:t>
            </a:r>
            <a:r>
              <a:rPr lang="sl-SI" sz="1400" dirty="0" smtClean="0">
                <a:hlinkClick r:id="rId6"/>
              </a:rPr>
              <a:t>/</a:t>
            </a:r>
            <a:r>
              <a:rPr lang="sl-SI" sz="1400" dirty="0" smtClean="0"/>
              <a:t>, 7. 1</a:t>
            </a:r>
            <a:r>
              <a:rPr lang="sl-SI" sz="1400" dirty="0"/>
              <a:t>. </a:t>
            </a:r>
            <a:r>
              <a:rPr lang="sl-SI" sz="1400" dirty="0" smtClean="0"/>
              <a:t>2019</a:t>
            </a:r>
          </a:p>
          <a:p>
            <a:r>
              <a:rPr lang="sl-SI" sz="1400" dirty="0"/>
              <a:t>Slika </a:t>
            </a:r>
            <a:r>
              <a:rPr lang="sl-SI" sz="1400" dirty="0" smtClean="0"/>
              <a:t>6</a:t>
            </a:r>
            <a:r>
              <a:rPr lang="sl-SI" sz="1400" dirty="0"/>
              <a:t>: </a:t>
            </a:r>
            <a:r>
              <a:rPr lang="sl-SI" sz="1400" dirty="0">
                <a:hlinkClick r:id="rId7"/>
              </a:rPr>
              <a:t>https://risingsunoverport.co.za/41510/10-google-like-search-engines-which-you-must-try</a:t>
            </a:r>
            <a:r>
              <a:rPr lang="sl-SI" sz="1400" dirty="0" smtClean="0">
                <a:hlinkClick r:id="rId7"/>
              </a:rPr>
              <a:t>/</a:t>
            </a:r>
            <a:r>
              <a:rPr lang="sl-SI" sz="1400" dirty="0" smtClean="0"/>
              <a:t>, 7</a:t>
            </a:r>
            <a:r>
              <a:rPr lang="sl-SI" sz="1400" dirty="0"/>
              <a:t>. </a:t>
            </a:r>
            <a:r>
              <a:rPr lang="sl-SI" sz="1400" dirty="0" smtClean="0"/>
              <a:t>1</a:t>
            </a:r>
            <a:r>
              <a:rPr lang="sl-SI" sz="1400" dirty="0"/>
              <a:t>. </a:t>
            </a:r>
            <a:r>
              <a:rPr lang="sl-SI" sz="1400" dirty="0" smtClean="0"/>
              <a:t>2019</a:t>
            </a:r>
          </a:p>
          <a:p>
            <a:r>
              <a:rPr lang="sl-SI" sz="1400" dirty="0"/>
              <a:t>Slika 6: </a:t>
            </a:r>
            <a:r>
              <a:rPr lang="sl-SI" sz="1400" dirty="0">
                <a:hlinkClick r:id="rId7"/>
              </a:rPr>
              <a:t>http://www.templatepinboard.com/wp-content/uploads/2013/02/webdirectory-template.jpg/</a:t>
            </a:r>
            <a:r>
              <a:rPr lang="sl-SI" sz="1400" dirty="0" smtClean="0"/>
              <a:t>, </a:t>
            </a:r>
            <a:r>
              <a:rPr lang="sl-SI" sz="1400" dirty="0"/>
              <a:t>7. 1. 2019</a:t>
            </a:r>
          </a:p>
          <a:p>
            <a:endParaRPr lang="sl-SI" sz="140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Svetovni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splet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sl-SI" sz="3600" b="1" dirty="0" smtClean="0">
                <a:solidFill>
                  <a:schemeClr val="tx1"/>
                </a:solidFill>
              </a:rPr>
              <a:t/>
            </a:r>
            <a:br>
              <a:rPr lang="sl-SI" sz="3600" b="1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i="1" dirty="0" err="1" smtClean="0">
                <a:solidFill>
                  <a:schemeClr val="tx1"/>
                </a:solidFill>
              </a:rPr>
              <a:t>ang</a:t>
            </a:r>
            <a:r>
              <a:rPr lang="en-US" sz="2400" i="1" dirty="0" err="1">
                <a:solidFill>
                  <a:schemeClr val="tx1"/>
                </a:solidFill>
              </a:rPr>
              <a:t>.</a:t>
            </a:r>
            <a:r>
              <a:rPr lang="en-US" sz="2400" i="1" dirty="0">
                <a:solidFill>
                  <a:schemeClr val="tx1"/>
                </a:solidFill>
              </a:rPr>
              <a:t> World Wide Web – WWW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sl-SI" sz="2400" dirty="0" smtClean="0">
                <a:solidFill>
                  <a:schemeClr val="tx1"/>
                </a:solidFill>
              </a:rPr>
              <a:t> – zgodovina:</a:t>
            </a: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3" y="2286000"/>
            <a:ext cx="4600802" cy="4015408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množica </a:t>
            </a:r>
            <a:r>
              <a:rPr lang="sl-SI" dirty="0"/>
              <a:t>dokumentov z multimedijskimi vsebinami, ki so povezani med seboj s </a:t>
            </a:r>
            <a:r>
              <a:rPr lang="sl-SI" b="1" dirty="0">
                <a:solidFill>
                  <a:srgbClr val="FFFF00"/>
                </a:solidFill>
              </a:rPr>
              <a:t>hiperpovezavami </a:t>
            </a:r>
            <a:r>
              <a:rPr lang="sl-SI" dirty="0"/>
              <a:t>(</a:t>
            </a:r>
            <a:r>
              <a:rPr lang="sl-SI" i="1" dirty="0"/>
              <a:t>ang. </a:t>
            </a:r>
            <a:r>
              <a:rPr lang="sl-SI" i="1" dirty="0" err="1"/>
              <a:t>hyperlink</a:t>
            </a:r>
            <a:r>
              <a:rPr lang="sl-SI" dirty="0" smtClean="0"/>
              <a:t>);</a:t>
            </a:r>
          </a:p>
          <a:p>
            <a:r>
              <a:rPr lang="sl-SI" dirty="0"/>
              <a:t>dodali </a:t>
            </a:r>
            <a:r>
              <a:rPr lang="sl-SI" dirty="0" smtClean="0"/>
              <a:t>so še </a:t>
            </a:r>
            <a:r>
              <a:rPr lang="sl-SI" b="1" dirty="0" err="1">
                <a:solidFill>
                  <a:srgbClr val="FFFF00"/>
                </a:solidFill>
              </a:rPr>
              <a:t>hipermedijo</a:t>
            </a:r>
            <a:r>
              <a:rPr lang="sl-SI" dirty="0"/>
              <a:t> (</a:t>
            </a:r>
            <a:r>
              <a:rPr lang="sl-SI" i="1" dirty="0"/>
              <a:t>ang. </a:t>
            </a:r>
            <a:r>
              <a:rPr lang="sl-SI" i="1" dirty="0" err="1"/>
              <a:t>hypermedia</a:t>
            </a:r>
            <a:r>
              <a:rPr lang="sl-SI" dirty="0"/>
              <a:t>) – slike, zvok, animacije in video, kar danes poznamo pod imenom spletni sestavek ali spletna </a:t>
            </a:r>
            <a:r>
              <a:rPr lang="sl-SI" dirty="0" smtClean="0"/>
              <a:t>stran;</a:t>
            </a:r>
          </a:p>
          <a:p>
            <a:r>
              <a:rPr lang="sl-SI" sz="2000" b="1" dirty="0" smtClean="0">
                <a:solidFill>
                  <a:srgbClr val="FFFF00"/>
                </a:solidFill>
              </a:rPr>
              <a:t>1989</a:t>
            </a:r>
            <a:r>
              <a:rPr lang="sl-SI" sz="2000" dirty="0" smtClean="0"/>
              <a:t> – CERN (Švica) – </a:t>
            </a:r>
            <a:r>
              <a:rPr lang="sl-SI" sz="2000" b="1" dirty="0" smtClean="0">
                <a:solidFill>
                  <a:srgbClr val="FFFF00"/>
                </a:solidFill>
              </a:rPr>
              <a:t>prvi spletni strežnik</a:t>
            </a:r>
            <a:r>
              <a:rPr lang="sl-SI" sz="2000" dirty="0" smtClean="0"/>
              <a:t>, protokol </a:t>
            </a:r>
            <a:r>
              <a:rPr lang="sl-SI" sz="2000" b="1" dirty="0" smtClean="0">
                <a:solidFill>
                  <a:srgbClr val="FFFF00"/>
                </a:solidFill>
              </a:rPr>
              <a:t>HTTP;</a:t>
            </a:r>
          </a:p>
          <a:p>
            <a:r>
              <a:rPr lang="sl-SI" dirty="0" smtClean="0"/>
              <a:t>NSCA </a:t>
            </a:r>
            <a:r>
              <a:rPr lang="sl-SI" b="1" dirty="0" err="1" smtClean="0">
                <a:solidFill>
                  <a:srgbClr val="FFFF00"/>
                </a:solidFill>
              </a:rPr>
              <a:t>Mosaic</a:t>
            </a:r>
            <a:r>
              <a:rPr lang="sl-SI" dirty="0" smtClean="0"/>
              <a:t> – </a:t>
            </a:r>
            <a:r>
              <a:rPr lang="sl-SI" b="1" dirty="0" smtClean="0">
                <a:solidFill>
                  <a:srgbClr val="FFFF00"/>
                </a:solidFill>
              </a:rPr>
              <a:t>prvi brskalnik.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sz="2000" dirty="0" smtClean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Pravokotnik 3"/>
          <p:cNvSpPr/>
          <p:nvPr/>
        </p:nvSpPr>
        <p:spPr>
          <a:xfrm>
            <a:off x="5634446" y="2286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1991 – prva spletna stran: </a:t>
            </a:r>
            <a:r>
              <a:rPr lang="sl-SI" dirty="0">
                <a:hlinkClick r:id="rId2"/>
              </a:rPr>
              <a:t>http://info.cern.ch/hypertext/WWW/TheProject.html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70" y="3075832"/>
            <a:ext cx="3486470" cy="31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Delovanje: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0237" y="1470329"/>
            <a:ext cx="5459122" cy="5115822"/>
          </a:xfrm>
        </p:spPr>
        <p:txBody>
          <a:bodyPr>
            <a:noAutofit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Spletni </a:t>
            </a:r>
            <a:r>
              <a:rPr lang="sl-SI" b="1" dirty="0" smtClean="0">
                <a:solidFill>
                  <a:srgbClr val="FFFF00"/>
                </a:solidFill>
              </a:rPr>
              <a:t>strežnik </a:t>
            </a:r>
            <a:r>
              <a:rPr lang="sl-SI" b="1" dirty="0" smtClean="0"/>
              <a:t>– </a:t>
            </a:r>
            <a:r>
              <a:rPr lang="sl-SI" dirty="0" smtClean="0">
                <a:solidFill>
                  <a:srgbClr val="FFFF00"/>
                </a:solidFill>
              </a:rPr>
              <a:t>računalnik, ki vsebuje </a:t>
            </a:r>
            <a:r>
              <a:rPr lang="sl-SI" dirty="0">
                <a:solidFill>
                  <a:srgbClr val="FFFF00"/>
                </a:solidFill>
              </a:rPr>
              <a:t>spletne </a:t>
            </a:r>
            <a:r>
              <a:rPr lang="sl-SI" dirty="0" smtClean="0">
                <a:solidFill>
                  <a:srgbClr val="FFFF00"/>
                </a:solidFill>
              </a:rPr>
              <a:t>sestavke - strani</a:t>
            </a:r>
            <a:r>
              <a:rPr lang="sl-SI" dirty="0" smtClean="0"/>
              <a:t>, njegova </a:t>
            </a:r>
            <a:r>
              <a:rPr lang="sl-SI" dirty="0"/>
              <a:t>naloga je sprejemati zahteve, ki jih pošiljajo brskalniki prek </a:t>
            </a:r>
            <a:r>
              <a:rPr lang="sl-SI" dirty="0" smtClean="0"/>
              <a:t>interneta in pošiljati podatke na splet.</a:t>
            </a:r>
          </a:p>
          <a:p>
            <a:r>
              <a:rPr lang="sl-SI" b="1" dirty="0" smtClean="0">
                <a:solidFill>
                  <a:srgbClr val="FFFF00"/>
                </a:solidFill>
              </a:rPr>
              <a:t>Brskalnik </a:t>
            </a:r>
            <a:r>
              <a:rPr lang="sl-SI" b="1" dirty="0" smtClean="0"/>
              <a:t>- </a:t>
            </a:r>
            <a:r>
              <a:rPr lang="sl-SI" dirty="0"/>
              <a:t>je </a:t>
            </a:r>
            <a:r>
              <a:rPr lang="sl-SI" dirty="0" smtClean="0">
                <a:solidFill>
                  <a:srgbClr val="FFFF00"/>
                </a:solidFill>
              </a:rPr>
              <a:t>program</a:t>
            </a:r>
            <a:r>
              <a:rPr lang="sl-SI" dirty="0" smtClean="0"/>
              <a:t> (npr. </a:t>
            </a:r>
            <a:r>
              <a:rPr lang="sl-SI" dirty="0" err="1" smtClean="0">
                <a:solidFill>
                  <a:srgbClr val="FFFF00"/>
                </a:solidFill>
              </a:rPr>
              <a:t>Chrome</a:t>
            </a:r>
            <a:r>
              <a:rPr lang="sl-SI" dirty="0" smtClean="0"/>
              <a:t>, Firefox, </a:t>
            </a:r>
            <a:r>
              <a:rPr lang="sl-SI" dirty="0" err="1" smtClean="0"/>
              <a:t>Edge</a:t>
            </a:r>
            <a:r>
              <a:rPr lang="sl-SI" dirty="0" smtClean="0"/>
              <a:t>…)</a:t>
            </a:r>
          </a:p>
          <a:p>
            <a:pPr lvl="1" indent="-342900">
              <a:buFontTx/>
              <a:buChar char="-"/>
            </a:pPr>
            <a:r>
              <a:rPr lang="sl-SI" sz="2000" dirty="0" smtClean="0"/>
              <a:t>uporabnik </a:t>
            </a:r>
            <a:r>
              <a:rPr lang="sl-SI" sz="2000" dirty="0"/>
              <a:t>pošilja strežnikom zahteve za določen objekt - spletno stran, sliko, spletni obrazec in </a:t>
            </a:r>
            <a:r>
              <a:rPr lang="sl-SI" sz="2000" dirty="0" smtClean="0"/>
              <a:t>podobno.</a:t>
            </a:r>
          </a:p>
          <a:p>
            <a:pPr lvl="1" indent="-342900">
              <a:buFontTx/>
              <a:buChar char="-"/>
            </a:pPr>
            <a:r>
              <a:rPr lang="sl-SI" sz="2000" b="1" dirty="0" smtClean="0">
                <a:solidFill>
                  <a:srgbClr val="FFFF00"/>
                </a:solidFill>
              </a:rPr>
              <a:t>Spletni </a:t>
            </a:r>
            <a:r>
              <a:rPr lang="sl-SI" sz="2000" b="1" dirty="0">
                <a:solidFill>
                  <a:srgbClr val="FFFF00"/>
                </a:solidFill>
              </a:rPr>
              <a:t>strežnik, </a:t>
            </a:r>
            <a:r>
              <a:rPr lang="sl-SI" sz="2000" dirty="0"/>
              <a:t>na katerem je objekt shranjen, tega </a:t>
            </a:r>
            <a:r>
              <a:rPr lang="sl-SI" sz="2000" dirty="0">
                <a:solidFill>
                  <a:srgbClr val="FFFF00"/>
                </a:solidFill>
              </a:rPr>
              <a:t>pošlje brskalniku </a:t>
            </a:r>
            <a:r>
              <a:rPr lang="sl-SI" sz="2000" dirty="0"/>
              <a:t>v obliki HTML, JPG ali druge datoteke</a:t>
            </a:r>
            <a:r>
              <a:rPr lang="sl-SI" sz="2000" dirty="0" smtClean="0"/>
              <a:t>.</a:t>
            </a:r>
            <a:endParaRPr lang="sl-SI" sz="2000" b="1" dirty="0" smtClean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59" y="2449826"/>
            <a:ext cx="4688973" cy="209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1747"/>
          </a:xfrm>
        </p:spPr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HTTP,HTTPS in spletni naslov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Pravokotnik 4"/>
          <p:cNvSpPr/>
          <p:nvPr/>
        </p:nvSpPr>
        <p:spPr>
          <a:xfrm>
            <a:off x="646111" y="1261118"/>
            <a:ext cx="69100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smtClean="0">
                <a:solidFill>
                  <a:srgbClr val="FFFF00"/>
                </a:solidFill>
              </a:rPr>
              <a:t>HTTP ali HTTPS (</a:t>
            </a:r>
            <a:r>
              <a:rPr lang="sl-SI" sz="2000" b="1" dirty="0" err="1" smtClean="0">
                <a:solidFill>
                  <a:srgbClr val="FFFF00"/>
                </a:solidFill>
              </a:rPr>
              <a:t>secure</a:t>
            </a:r>
            <a:r>
              <a:rPr lang="sl-SI" sz="2000" b="1" dirty="0" smtClean="0">
                <a:solidFill>
                  <a:srgbClr val="FFFF00"/>
                </a:solidFill>
              </a:rPr>
              <a:t>) </a:t>
            </a:r>
            <a:r>
              <a:rPr lang="sl-SI" sz="2000" b="1" dirty="0">
                <a:solidFill>
                  <a:srgbClr val="FFFF00"/>
                </a:solidFill>
              </a:rPr>
              <a:t>protokol </a:t>
            </a:r>
            <a:r>
              <a:rPr lang="sl-SI" sz="2000" b="1" dirty="0" smtClean="0">
                <a:solidFill>
                  <a:srgbClr val="FFFF00"/>
                </a:solidFill>
              </a:rPr>
              <a:t>– namenjen ogledu spletnih strani - </a:t>
            </a:r>
            <a:r>
              <a:rPr lang="pl-PL" sz="2000" dirty="0" smtClean="0"/>
              <a:t>zbirka </a:t>
            </a:r>
            <a:r>
              <a:rPr lang="pl-PL" sz="2000" dirty="0"/>
              <a:t>dogovorov za dostopanje do objektov, ki so na voljo na spletnih </a:t>
            </a:r>
            <a:r>
              <a:rPr lang="pl-PL" sz="2000" dirty="0" smtClean="0"/>
              <a:t>strežnikih:</a:t>
            </a:r>
          </a:p>
          <a:p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 smtClean="0"/>
              <a:t>zahteva </a:t>
            </a:r>
            <a:r>
              <a:rPr lang="sl-SI" sz="2000" dirty="0"/>
              <a:t>HTTP – s tem sporočilom uporabnik </a:t>
            </a:r>
            <a:r>
              <a:rPr lang="sl-SI" sz="2000" dirty="0" smtClean="0"/>
              <a:t>zahteva </a:t>
            </a:r>
            <a:r>
              <a:rPr lang="sl-SI" sz="2000" dirty="0"/>
              <a:t>prenos objekta od spletnega strežnika k </a:t>
            </a:r>
            <a:r>
              <a:rPr lang="sl-SI" sz="2000" dirty="0" smtClean="0"/>
              <a:t>sebi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000" dirty="0" smtClean="0"/>
              <a:t>odgovor </a:t>
            </a:r>
            <a:r>
              <a:rPr lang="sl-SI" sz="2000" dirty="0"/>
              <a:t>HTTP – v tem sporočilu spletni strežnik uporabniku pošlje zahtevani </a:t>
            </a:r>
            <a:r>
              <a:rPr lang="sl-SI" sz="2000" dirty="0" smtClean="0"/>
              <a:t>objekt, </a:t>
            </a:r>
            <a:br>
              <a:rPr lang="sl-SI" sz="2000" dirty="0" smtClean="0"/>
            </a:br>
            <a:r>
              <a:rPr lang="sl-SI" sz="2000" dirty="0" smtClean="0">
                <a:solidFill>
                  <a:srgbClr val="FFFF00"/>
                </a:solidFill>
              </a:rPr>
              <a:t>povezava se prekine in nato znova vzpostavi (po novem zahtevku).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31" y="2298069"/>
            <a:ext cx="4500000" cy="180000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646111" y="4764366"/>
            <a:ext cx="112508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Spletni naslov </a:t>
            </a:r>
            <a:r>
              <a:rPr lang="sl-SI" b="1" dirty="0"/>
              <a:t>-</a:t>
            </a:r>
            <a:r>
              <a:rPr lang="sl-SI" dirty="0"/>
              <a:t>(</a:t>
            </a:r>
            <a:r>
              <a:rPr lang="sl-SI" i="1" dirty="0"/>
              <a:t>ang. Uniform </a:t>
            </a:r>
            <a:r>
              <a:rPr lang="sl-SI" i="1" dirty="0" err="1"/>
              <a:t>Resource</a:t>
            </a:r>
            <a:r>
              <a:rPr lang="sl-SI" i="1" dirty="0"/>
              <a:t> </a:t>
            </a:r>
            <a:r>
              <a:rPr lang="sl-SI" i="1" dirty="0" err="1"/>
              <a:t>Locator</a:t>
            </a:r>
            <a:r>
              <a:rPr lang="sl-SI" i="1" dirty="0"/>
              <a:t> – </a:t>
            </a:r>
            <a:r>
              <a:rPr lang="sl-SI" b="1" i="1" dirty="0">
                <a:solidFill>
                  <a:srgbClr val="FFFF00"/>
                </a:solidFill>
              </a:rPr>
              <a:t>URL</a:t>
            </a:r>
            <a:r>
              <a:rPr lang="sl-SI" dirty="0"/>
              <a:t>) enolično opiše mesto na spletu, kjer je shranjen spletni sestavek. </a:t>
            </a:r>
          </a:p>
          <a:p>
            <a:endParaRPr lang="sl-SI" dirty="0"/>
          </a:p>
          <a:p>
            <a:r>
              <a:rPr lang="sl-SI" dirty="0"/>
              <a:t>Sestavljen je iz </a:t>
            </a:r>
            <a:r>
              <a:rPr lang="sl-SI" dirty="0">
                <a:solidFill>
                  <a:srgbClr val="FFFF00"/>
                </a:solidFill>
              </a:rPr>
              <a:t>treh delov </a:t>
            </a:r>
            <a:r>
              <a:rPr lang="sl-SI" dirty="0"/>
              <a:t>ki opisujejo: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-   protokol </a:t>
            </a:r>
            <a:r>
              <a:rPr lang="sl-SI" dirty="0"/>
              <a:t>(HTTP, HTTPS, </a:t>
            </a:r>
            <a:r>
              <a:rPr lang="sl-SI" dirty="0" smtClean="0"/>
              <a:t>FTP),  </a:t>
            </a: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</a:rPr>
              <a:t>gostitelja</a:t>
            </a:r>
            <a:r>
              <a:rPr lang="sl-SI" dirty="0" smtClean="0"/>
              <a:t> </a:t>
            </a:r>
            <a:r>
              <a:rPr lang="sl-SI" dirty="0"/>
              <a:t>npr. </a:t>
            </a:r>
            <a:r>
              <a:rPr lang="sl-SI" dirty="0">
                <a:hlinkClick r:id="rId3"/>
              </a:rPr>
              <a:t>www.arnes.si</a:t>
            </a:r>
            <a:r>
              <a:rPr lang="sl-SI" dirty="0"/>
              <a:t> in 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</a:rPr>
              <a:t>pot </a:t>
            </a:r>
            <a:r>
              <a:rPr lang="sl-SI" dirty="0">
                <a:solidFill>
                  <a:srgbClr val="FFFF00"/>
                </a:solidFill>
              </a:rPr>
              <a:t>do sestavka</a:t>
            </a:r>
            <a:r>
              <a:rPr lang="sl-SI" dirty="0"/>
              <a:t> (mapa, datoteka) npr. /</a:t>
            </a:r>
            <a:r>
              <a:rPr lang="sl-SI" dirty="0" smtClean="0"/>
              <a:t>tekmovanja/index.html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83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5488"/>
          </a:xfrm>
        </p:spPr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Statične spletne strani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0" y="1388925"/>
            <a:ext cx="9869487" cy="722453"/>
          </a:xfrm>
        </p:spPr>
        <p:txBody>
          <a:bodyPr>
            <a:normAutofit fontScale="92500" lnSpcReduction="20000"/>
          </a:bodyPr>
          <a:lstStyle/>
          <a:p>
            <a:r>
              <a:rPr lang="sl-SI" dirty="0">
                <a:solidFill>
                  <a:srgbClr val="FFFF00"/>
                </a:solidFill>
              </a:rPr>
              <a:t>Statične spletne strani so shranjene na strežniku. 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smtClean="0">
                <a:solidFill>
                  <a:srgbClr val="FFFF00"/>
                </a:solidFill>
              </a:rPr>
              <a:t>Strežnik </a:t>
            </a:r>
            <a:r>
              <a:rPr lang="sl-SI" dirty="0">
                <a:solidFill>
                  <a:srgbClr val="FFFF00"/>
                </a:solidFill>
              </a:rPr>
              <a:t>odjemalcu ob vsaki zahtevi pošlje enako kopijo spletne strani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39" y="2983568"/>
            <a:ext cx="2546610" cy="1545134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712424" y="2266544"/>
            <a:ext cx="43031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FFFF00"/>
                </a:solidFill>
              </a:rPr>
              <a:t>HTML (HTML5)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/>
              <a:t>(</a:t>
            </a:r>
            <a:r>
              <a:rPr lang="sl-SI" i="1" dirty="0"/>
              <a:t>ang. </a:t>
            </a:r>
            <a:r>
              <a:rPr lang="sl-SI" i="1" dirty="0" err="1"/>
              <a:t>Hypertext</a:t>
            </a:r>
            <a:r>
              <a:rPr lang="sl-SI" i="1" dirty="0"/>
              <a:t> </a:t>
            </a:r>
            <a:r>
              <a:rPr lang="sl-SI" i="1" dirty="0" err="1"/>
              <a:t>Markup</a:t>
            </a:r>
            <a:r>
              <a:rPr lang="sl-SI" i="1" dirty="0"/>
              <a:t> </a:t>
            </a:r>
            <a:r>
              <a:rPr lang="sl-SI" i="1" dirty="0" err="1"/>
              <a:t>Langage</a:t>
            </a:r>
            <a:r>
              <a:rPr lang="sl-SI" dirty="0"/>
              <a:t>) je </a:t>
            </a:r>
            <a:r>
              <a:rPr lang="sl-SI" b="1" dirty="0">
                <a:solidFill>
                  <a:srgbClr val="FFFF00"/>
                </a:solidFill>
              </a:rPr>
              <a:t>označevalni jezik </a:t>
            </a:r>
            <a:r>
              <a:rPr lang="sl-SI" dirty="0"/>
              <a:t>za opis spletnega sestavka in za povezovanje na druge dele istega ali zunanjih spletnih sestavkov. 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Vsebuje </a:t>
            </a:r>
            <a:r>
              <a:rPr lang="sl-SI" dirty="0" smtClean="0">
                <a:solidFill>
                  <a:srgbClr val="FFFF00"/>
                </a:solidFill>
              </a:rPr>
              <a:t>značke &lt;&gt;</a:t>
            </a:r>
            <a:r>
              <a:rPr lang="sl-SI" dirty="0" smtClean="0"/>
              <a:t>, </a:t>
            </a:r>
            <a:r>
              <a:rPr lang="sl-SI" dirty="0"/>
              <a:t>s katerimi opišemo posamezne sestavne dele sestavka in do neke mere tudi njegovo oblikovanje.</a:t>
            </a:r>
          </a:p>
          <a:p>
            <a:endParaRPr lang="sl-SI" dirty="0" smtClean="0"/>
          </a:p>
        </p:txBody>
      </p:sp>
      <p:sp>
        <p:nvSpPr>
          <p:cNvPr id="8" name="Pravokotnik 7"/>
          <p:cNvSpPr/>
          <p:nvPr/>
        </p:nvSpPr>
        <p:spPr>
          <a:xfrm>
            <a:off x="1118385" y="2308168"/>
            <a:ext cx="27881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XML</a:t>
            </a:r>
            <a:r>
              <a:rPr lang="sl-SI" dirty="0"/>
              <a:t> (</a:t>
            </a:r>
            <a:r>
              <a:rPr lang="sl-SI" i="1" dirty="0"/>
              <a:t>ang. </a:t>
            </a:r>
            <a:r>
              <a:rPr lang="sl-SI" i="1" dirty="0" err="1"/>
              <a:t>eXtensible</a:t>
            </a:r>
            <a:r>
              <a:rPr lang="sl-SI" i="1" dirty="0"/>
              <a:t> </a:t>
            </a:r>
            <a:r>
              <a:rPr lang="sl-SI" i="1" dirty="0" err="1"/>
              <a:t>Markup</a:t>
            </a:r>
            <a:r>
              <a:rPr lang="sl-SI" i="1" dirty="0"/>
              <a:t> </a:t>
            </a:r>
            <a:r>
              <a:rPr lang="sl-SI" i="1" dirty="0" err="1"/>
              <a:t>Language</a:t>
            </a:r>
            <a:r>
              <a:rPr lang="sl-SI" dirty="0"/>
              <a:t>) je </a:t>
            </a:r>
            <a:r>
              <a:rPr lang="sl-SI" b="1" dirty="0">
                <a:solidFill>
                  <a:srgbClr val="FFFF00"/>
                </a:solidFill>
              </a:rPr>
              <a:t>jezik za opis podatkov. </a:t>
            </a:r>
            <a:endParaRPr lang="sl-SI" b="1" dirty="0" smtClean="0">
              <a:solidFill>
                <a:srgbClr val="FFFF00"/>
              </a:solidFill>
            </a:endParaRPr>
          </a:p>
          <a:p>
            <a:endParaRPr lang="sl-SI" b="1" dirty="0">
              <a:solidFill>
                <a:srgbClr val="FFFF00"/>
              </a:solidFill>
            </a:endParaRPr>
          </a:p>
          <a:p>
            <a:r>
              <a:rPr lang="sl-SI" dirty="0" smtClean="0"/>
              <a:t>Z </a:t>
            </a:r>
            <a:r>
              <a:rPr lang="sl-SI" dirty="0"/>
              <a:t>njim opišemo, kaj pomeni nek podatek, kakšna je vrsta podatka in kakšna je njegova </a:t>
            </a:r>
            <a:r>
              <a:rPr lang="sl-SI" dirty="0" smtClean="0"/>
              <a:t>vrednost.</a:t>
            </a:r>
            <a:endParaRPr lang="sl-SI" b="1" dirty="0"/>
          </a:p>
        </p:txBody>
      </p:sp>
      <p:sp>
        <p:nvSpPr>
          <p:cNvPr id="4" name="Pravokotnik 3"/>
          <p:cNvSpPr/>
          <p:nvPr/>
        </p:nvSpPr>
        <p:spPr>
          <a:xfrm>
            <a:off x="1103310" y="5217134"/>
            <a:ext cx="97300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Za bolj </a:t>
            </a:r>
            <a:r>
              <a:rPr lang="sl-SI" dirty="0">
                <a:solidFill>
                  <a:srgbClr val="FFFF00"/>
                </a:solidFill>
              </a:rPr>
              <a:t>učinkovito oblikovanje </a:t>
            </a:r>
            <a:r>
              <a:rPr lang="sl-SI" dirty="0" smtClean="0"/>
              <a:t>spletnih strani pa </a:t>
            </a:r>
            <a:r>
              <a:rPr lang="sl-SI" dirty="0"/>
              <a:t>uporabljamo </a:t>
            </a:r>
            <a:r>
              <a:rPr lang="sl-SI" b="1" dirty="0">
                <a:solidFill>
                  <a:srgbClr val="FFFF00"/>
                </a:solidFill>
              </a:rPr>
              <a:t>tehnologijo CSS</a:t>
            </a:r>
            <a:r>
              <a:rPr lang="sl-SI" dirty="0"/>
              <a:t> </a:t>
            </a:r>
            <a:endParaRPr lang="sl-SI" dirty="0" smtClean="0"/>
          </a:p>
          <a:p>
            <a:r>
              <a:rPr lang="sl-SI" b="1" dirty="0" smtClean="0">
                <a:solidFill>
                  <a:srgbClr val="FFFF00"/>
                </a:solidFill>
              </a:rPr>
              <a:t>–  </a:t>
            </a:r>
            <a:r>
              <a:rPr lang="sl-SI" b="1" dirty="0" smtClean="0">
                <a:solidFill>
                  <a:srgbClr val="FFFF00"/>
                </a:solidFill>
              </a:rPr>
              <a:t>to pomeni oblikovanje s slogi </a:t>
            </a:r>
            <a:r>
              <a:rPr lang="sl-SI" dirty="0"/>
              <a:t>(</a:t>
            </a:r>
            <a:r>
              <a:rPr lang="sl-SI" i="1" dirty="0"/>
              <a:t>ang. </a:t>
            </a:r>
            <a:r>
              <a:rPr lang="sl-SI" i="1" dirty="0" err="1"/>
              <a:t>Cascading</a:t>
            </a:r>
            <a:r>
              <a:rPr lang="sl-SI" i="1" dirty="0"/>
              <a:t> </a:t>
            </a:r>
            <a:r>
              <a:rPr lang="sl-SI" i="1" dirty="0" err="1"/>
              <a:t>Style</a:t>
            </a:r>
            <a:r>
              <a:rPr lang="sl-SI" i="1" dirty="0"/>
              <a:t> </a:t>
            </a:r>
            <a:r>
              <a:rPr lang="sl-SI" i="1" dirty="0" err="1"/>
              <a:t>Sheets</a:t>
            </a:r>
            <a:r>
              <a:rPr lang="sl-SI" dirty="0" smtClean="0"/>
              <a:t>). </a:t>
            </a:r>
            <a:endParaRPr lang="sl-SI" dirty="0" smtClean="0"/>
          </a:p>
          <a:p>
            <a:endParaRPr lang="sl-SI" dirty="0" smtClean="0"/>
          </a:p>
          <a:p>
            <a:r>
              <a:rPr lang="sl-SI" b="1" dirty="0" smtClean="0">
                <a:solidFill>
                  <a:srgbClr val="FFFF00"/>
                </a:solidFill>
              </a:rPr>
              <a:t>Prednost CSS</a:t>
            </a:r>
            <a:r>
              <a:rPr lang="sl-SI" dirty="0" smtClean="0"/>
              <a:t> je, da le v eni datoteki nastavimo obliko, ki jo lahko uporabim na celotni spletni strani.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38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Aktivne spletne strani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480849"/>
            <a:ext cx="8946541" cy="1061421"/>
          </a:xfrm>
        </p:spPr>
        <p:txBody>
          <a:bodyPr/>
          <a:lstStyle/>
          <a:p>
            <a:r>
              <a:rPr lang="sl-SI" dirty="0"/>
              <a:t>Aktivne spletne strani omogočajo </a:t>
            </a:r>
            <a:r>
              <a:rPr lang="sl-SI" dirty="0">
                <a:solidFill>
                  <a:srgbClr val="FFFF00"/>
                </a:solidFill>
              </a:rPr>
              <a:t>izvajanje programa v uporabnikovem brskalniku. </a:t>
            </a:r>
            <a:r>
              <a:rPr lang="sl-SI" dirty="0"/>
              <a:t>Tako lahko pripravimo npr. interaktivne animacije, zemljevide, ipd</a:t>
            </a:r>
            <a:r>
              <a:rPr lang="sl-SI" dirty="0" smtClean="0"/>
              <a:t>. npr. </a:t>
            </a:r>
            <a:r>
              <a:rPr lang="sl-SI" b="1" dirty="0" smtClean="0">
                <a:solidFill>
                  <a:srgbClr val="FFFF00"/>
                </a:solidFill>
              </a:rPr>
              <a:t>Java, Javascript </a:t>
            </a:r>
            <a:r>
              <a:rPr lang="sl-SI" dirty="0" smtClean="0"/>
              <a:t>itd.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1" y="2567373"/>
            <a:ext cx="4158071" cy="1036319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307267" y="4022146"/>
            <a:ext cx="874356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3200" b="1" dirty="0">
                <a:solidFill>
                  <a:srgbClr val="FFFF00"/>
                </a:solidFill>
              </a:rPr>
              <a:t>Dinamične spletne strani</a:t>
            </a:r>
          </a:p>
          <a:p>
            <a:pPr algn="r"/>
            <a:r>
              <a:rPr lang="sl-SI" dirty="0">
                <a:solidFill>
                  <a:srgbClr val="FFFF00"/>
                </a:solidFill>
              </a:rPr>
              <a:t>z</a:t>
            </a:r>
            <a:r>
              <a:rPr lang="sl-SI" dirty="0" smtClean="0">
                <a:solidFill>
                  <a:srgbClr val="FFFF00"/>
                </a:solidFill>
              </a:rPr>
              <a:t>gradi strežnik</a:t>
            </a:r>
            <a:r>
              <a:rPr lang="sl-SI" dirty="0" smtClean="0"/>
              <a:t> </a:t>
            </a:r>
            <a:r>
              <a:rPr lang="sl-SI" dirty="0">
                <a:solidFill>
                  <a:srgbClr val="FFFF00"/>
                </a:solidFill>
              </a:rPr>
              <a:t>šele takrat, ko odjemalec zahteva spletni sestavek. </a:t>
            </a:r>
            <a:endParaRPr lang="sl-SI" dirty="0" smtClean="0">
              <a:solidFill>
                <a:srgbClr val="FFFF00"/>
              </a:solidFill>
            </a:endParaRPr>
          </a:p>
          <a:p>
            <a:pPr algn="r"/>
            <a:r>
              <a:rPr lang="sl-SI" dirty="0" smtClean="0"/>
              <a:t>Npr</a:t>
            </a:r>
            <a:r>
              <a:rPr lang="sl-SI" dirty="0"/>
              <a:t>. CGI, PHP, JSP</a:t>
            </a:r>
          </a:p>
          <a:p>
            <a:pPr algn="r"/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01" y="5239050"/>
            <a:ext cx="2290354" cy="12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0012" y="2043029"/>
            <a:ext cx="7932647" cy="19874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l-SI" sz="2400" b="1" dirty="0">
                <a:solidFill>
                  <a:srgbClr val="FFFF00"/>
                </a:solidFill>
              </a:rPr>
              <a:t>Iskalniki</a:t>
            </a:r>
            <a:r>
              <a:rPr lang="sl-SI" sz="2400" dirty="0">
                <a:solidFill>
                  <a:srgbClr val="FFFF00"/>
                </a:solidFill>
              </a:rPr>
              <a:t> (</a:t>
            </a:r>
            <a:r>
              <a:rPr lang="sl-SI" sz="2400" i="1" dirty="0">
                <a:solidFill>
                  <a:srgbClr val="FFFF00"/>
                </a:solidFill>
              </a:rPr>
              <a:t>ang. </a:t>
            </a:r>
            <a:r>
              <a:rPr lang="sl-SI" sz="2400" i="1" dirty="0" err="1">
                <a:solidFill>
                  <a:srgbClr val="FFFF00"/>
                </a:solidFill>
              </a:rPr>
              <a:t>Search</a:t>
            </a:r>
            <a:r>
              <a:rPr lang="sl-SI" sz="2400" i="1" dirty="0">
                <a:solidFill>
                  <a:srgbClr val="FFFF00"/>
                </a:solidFill>
              </a:rPr>
              <a:t> </a:t>
            </a:r>
            <a:r>
              <a:rPr lang="sl-SI" sz="2400" i="1" dirty="0" err="1" smtClean="0">
                <a:solidFill>
                  <a:srgbClr val="FFFF00"/>
                </a:solidFill>
              </a:rPr>
              <a:t>engine</a:t>
            </a:r>
            <a:r>
              <a:rPr lang="sl-SI" sz="2400" i="1" dirty="0" smtClean="0">
                <a:solidFill>
                  <a:srgbClr val="FFFF00"/>
                </a:solidFill>
              </a:rPr>
              <a:t> – spletne strani npr. google.com</a:t>
            </a:r>
            <a:r>
              <a:rPr lang="sl-SI" sz="2400" dirty="0" smtClean="0">
                <a:solidFill>
                  <a:srgbClr val="FFFF00"/>
                </a:solidFill>
              </a:rPr>
              <a:t>) </a:t>
            </a:r>
            <a:r>
              <a:rPr lang="sl-SI" sz="2400" dirty="0"/>
              <a:t>si </a:t>
            </a:r>
            <a:r>
              <a:rPr lang="sl-SI" sz="2400" dirty="0">
                <a:solidFill>
                  <a:srgbClr val="FFFF00"/>
                </a:solidFill>
              </a:rPr>
              <a:t>s programom </a:t>
            </a:r>
            <a:r>
              <a:rPr lang="sl-SI" sz="2400" dirty="0"/>
              <a:t>za preiskovanje spleta (</a:t>
            </a:r>
            <a:r>
              <a:rPr lang="sl-SI" sz="2400" i="1" dirty="0"/>
              <a:t>ang. </a:t>
            </a:r>
            <a:r>
              <a:rPr lang="sl-SI" sz="2400" i="1" dirty="0" err="1"/>
              <a:t>WebCrawler</a:t>
            </a:r>
            <a:r>
              <a:rPr lang="sl-SI" sz="2400" dirty="0"/>
              <a:t>) na svojem strežniku ali skupku strežnikov gradijo tabelo naslovov spletnih strani in njihovih ključnih besed</a:t>
            </a:r>
            <a:r>
              <a:rPr lang="sl-SI" sz="2400" dirty="0" smtClean="0"/>
              <a:t>.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80012" y="430409"/>
            <a:ext cx="9404723" cy="1468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b="1"/>
              <a:t>Iskanje podatkov po svetovnem spletu</a:t>
            </a: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84" y="1993950"/>
            <a:ext cx="2166483" cy="18054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4" y="4123196"/>
            <a:ext cx="3901311" cy="2689502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675639" y="40305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l-SI" sz="2400" b="1" dirty="0">
                <a:solidFill>
                  <a:srgbClr val="FFFF00"/>
                </a:solidFill>
              </a:rPr>
              <a:t>Spletni imeniki</a:t>
            </a:r>
            <a:r>
              <a:rPr lang="sl-SI" sz="2400" dirty="0">
                <a:solidFill>
                  <a:srgbClr val="FFFF00"/>
                </a:solidFill>
              </a:rPr>
              <a:t> </a:t>
            </a:r>
            <a:r>
              <a:rPr lang="sl-SI" sz="2400" dirty="0"/>
              <a:t>so pravzaprav </a:t>
            </a:r>
            <a:r>
              <a:rPr lang="sl-SI" sz="2400" dirty="0">
                <a:solidFill>
                  <a:srgbClr val="FFFF00"/>
                </a:solidFill>
              </a:rPr>
              <a:t>spletne strani</a:t>
            </a:r>
            <a:r>
              <a:rPr lang="sl-SI" sz="2400" dirty="0"/>
              <a:t>, ki vsebujejo </a:t>
            </a:r>
            <a:r>
              <a:rPr lang="sl-SI" sz="2400" dirty="0">
                <a:solidFill>
                  <a:srgbClr val="FFFF00"/>
                </a:solidFill>
              </a:rPr>
              <a:t>povezave na druge spletne strani. </a:t>
            </a:r>
          </a:p>
          <a:p>
            <a:pPr lvl="0"/>
            <a:r>
              <a:rPr lang="sl-SI" sz="2400" dirty="0" smtClean="0"/>
              <a:t>Povezave </a:t>
            </a:r>
            <a:r>
              <a:rPr lang="sl-SI" sz="2400" dirty="0"/>
              <a:t>so urejene </a:t>
            </a:r>
            <a:r>
              <a:rPr lang="sl-SI" sz="2400" dirty="0">
                <a:solidFill>
                  <a:srgbClr val="FFFF00"/>
                </a:solidFill>
              </a:rPr>
              <a:t>v kategorije</a:t>
            </a:r>
            <a:r>
              <a:rPr lang="sl-S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4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236"/>
          </a:xfrm>
        </p:spPr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Varnost na svetovnem </a:t>
            </a:r>
            <a:r>
              <a:rPr lang="sl-SI" b="1" dirty="0" smtClean="0">
                <a:solidFill>
                  <a:schemeClr val="tx1"/>
                </a:solidFill>
              </a:rPr>
              <a:t>spletu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2739" y="1651324"/>
            <a:ext cx="8946541" cy="4601195"/>
          </a:xfrm>
        </p:spPr>
        <p:txBody>
          <a:bodyPr>
            <a:noAutofit/>
          </a:bodyPr>
          <a:lstStyle/>
          <a:p>
            <a:r>
              <a:rPr lang="sl-SI" sz="2400" dirty="0" smtClean="0"/>
              <a:t>V </a:t>
            </a:r>
            <a:r>
              <a:rPr lang="sl-SI" sz="2400" dirty="0"/>
              <a:t>primeru </a:t>
            </a:r>
            <a:r>
              <a:rPr lang="sl-SI" sz="2400" dirty="0">
                <a:solidFill>
                  <a:srgbClr val="FFFF00"/>
                </a:solidFill>
              </a:rPr>
              <a:t>aktivnih spletnih strani </a:t>
            </a:r>
            <a:r>
              <a:rPr lang="sl-SI" sz="2400" dirty="0"/>
              <a:t>se del programske kode izvaja na uporabnikovem računalniku. </a:t>
            </a:r>
            <a:endParaRPr lang="sl-SI" sz="2400" dirty="0" smtClean="0"/>
          </a:p>
          <a:p>
            <a:r>
              <a:rPr lang="sl-SI" sz="2400" dirty="0" smtClean="0"/>
              <a:t>Če </a:t>
            </a:r>
            <a:r>
              <a:rPr lang="sl-SI" sz="2400" dirty="0"/>
              <a:t>napadalec uspe </a:t>
            </a:r>
            <a:r>
              <a:rPr lang="sl-SI" sz="2400" dirty="0">
                <a:solidFill>
                  <a:schemeClr val="tx1">
                    <a:lumMod val="95000"/>
                  </a:schemeClr>
                </a:solidFill>
              </a:rPr>
              <a:t>prestreči strežnikov odgovor, </a:t>
            </a:r>
            <a:r>
              <a:rPr lang="sl-SI" sz="2400" dirty="0"/>
              <a:t>ki vsebuje tudi to kodo (npr. </a:t>
            </a:r>
            <a:r>
              <a:rPr lang="sl-SI" sz="2400" dirty="0" err="1"/>
              <a:t>javascript</a:t>
            </a:r>
            <a:r>
              <a:rPr lang="sl-SI" sz="2400" dirty="0"/>
              <a:t> kodo), in namesto nje </a:t>
            </a:r>
            <a:r>
              <a:rPr lang="sl-SI" sz="2400" b="1" dirty="0">
                <a:solidFill>
                  <a:srgbClr val="FFFF00"/>
                </a:solidFill>
              </a:rPr>
              <a:t>vriniti lastno škodljivo kodo</a:t>
            </a:r>
            <a:r>
              <a:rPr lang="sl-SI" sz="2400" dirty="0"/>
              <a:t>, jo bo uporabnikov brskalnik ravno tako pognal. </a:t>
            </a:r>
            <a:endParaRPr lang="sl-SI" sz="2400" dirty="0" smtClean="0"/>
          </a:p>
          <a:p>
            <a:r>
              <a:rPr lang="sl-SI" sz="2400" dirty="0" smtClean="0"/>
              <a:t>Brskalnik </a:t>
            </a:r>
            <a:r>
              <a:rPr lang="sl-SI" sz="2400" dirty="0"/>
              <a:t>bo to kodo izvedel in </a:t>
            </a:r>
            <a:r>
              <a:rPr lang="sl-SI" sz="2400" b="1" dirty="0">
                <a:solidFill>
                  <a:srgbClr val="FFFF00"/>
                </a:solidFill>
              </a:rPr>
              <a:t>lahko poškodoval podatke </a:t>
            </a:r>
            <a:r>
              <a:rPr lang="sl-SI" sz="2400" dirty="0"/>
              <a:t>ali nastavitve na našem </a:t>
            </a:r>
            <a:r>
              <a:rPr lang="sl-SI" sz="2400" dirty="0" smtClean="0"/>
              <a:t>računalniku.</a:t>
            </a:r>
          </a:p>
          <a:p>
            <a:r>
              <a:rPr lang="sl-SI" sz="2400" dirty="0" smtClean="0"/>
              <a:t>Napadalec </a:t>
            </a:r>
            <a:r>
              <a:rPr lang="sl-SI" sz="2400" dirty="0"/>
              <a:t>lahko prevzame tudi </a:t>
            </a:r>
            <a:r>
              <a:rPr lang="sl-SI" sz="2400" b="1" dirty="0">
                <a:solidFill>
                  <a:srgbClr val="FFFF00"/>
                </a:solidFill>
              </a:rPr>
              <a:t>lažno identiteto </a:t>
            </a:r>
            <a:r>
              <a:rPr lang="sl-SI" sz="2400" dirty="0"/>
              <a:t>in se nam na primer predstavi kot naša spletna banka in zahteva naše geslo</a:t>
            </a:r>
            <a:r>
              <a:rPr lang="sl-SI" sz="2400" dirty="0" smtClean="0"/>
              <a:t>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3236"/>
          </a:xfrm>
        </p:spPr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Varnost na svetovnem </a:t>
            </a:r>
            <a:r>
              <a:rPr lang="sl-SI" b="1" dirty="0" smtClean="0">
                <a:solidFill>
                  <a:schemeClr val="tx1"/>
                </a:solidFill>
              </a:rPr>
              <a:t>spletu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52739" y="1651324"/>
            <a:ext cx="9066299" cy="4650622"/>
          </a:xfrm>
        </p:spPr>
        <p:txBody>
          <a:bodyPr>
            <a:noAutofit/>
          </a:bodyPr>
          <a:lstStyle/>
          <a:p>
            <a:r>
              <a:rPr lang="sl-SI" sz="2400" dirty="0"/>
              <a:t>Podatke moramo še posebej </a:t>
            </a:r>
            <a:r>
              <a:rPr lang="sl-SI" sz="2400" dirty="0">
                <a:solidFill>
                  <a:srgbClr val="FFFF00"/>
                </a:solidFill>
              </a:rPr>
              <a:t>zavarovati. </a:t>
            </a:r>
            <a:endParaRPr lang="sl-SI" sz="2400" dirty="0" smtClean="0">
              <a:solidFill>
                <a:srgbClr val="FFFF00"/>
              </a:solidFill>
            </a:endParaRPr>
          </a:p>
          <a:p>
            <a:r>
              <a:rPr lang="sl-SI" sz="2400" dirty="0" smtClean="0"/>
              <a:t>V </a:t>
            </a:r>
            <a:r>
              <a:rPr lang="sl-SI" sz="2400" dirty="0"/>
              <a:t>ta namen </a:t>
            </a:r>
            <a:r>
              <a:rPr lang="sl-SI" sz="2400" dirty="0" smtClean="0"/>
              <a:t>uporabljamo </a:t>
            </a:r>
            <a:r>
              <a:rPr lang="sl-SI" sz="2400" dirty="0"/>
              <a:t>protokol </a:t>
            </a:r>
            <a:r>
              <a:rPr lang="sl-SI" sz="2400" b="1" dirty="0">
                <a:solidFill>
                  <a:srgbClr val="FFFF00"/>
                </a:solidFill>
              </a:rPr>
              <a:t>HTTPS</a:t>
            </a:r>
            <a:r>
              <a:rPr lang="sl-SI" sz="2400" dirty="0"/>
              <a:t> (</a:t>
            </a:r>
            <a:r>
              <a:rPr lang="sl-SI" sz="2400" i="1" dirty="0"/>
              <a:t>ang. </a:t>
            </a:r>
            <a:r>
              <a:rPr lang="sl-SI" sz="2400" i="1" dirty="0" err="1"/>
              <a:t>Hypertext</a:t>
            </a:r>
            <a:r>
              <a:rPr lang="sl-SI" sz="2400" i="1" dirty="0"/>
              <a:t> Transfer </a:t>
            </a:r>
            <a:r>
              <a:rPr lang="sl-SI" sz="2400" i="1" dirty="0" err="1"/>
              <a:t>Protocol</a:t>
            </a:r>
            <a:r>
              <a:rPr lang="sl-SI" sz="2400" i="1" dirty="0"/>
              <a:t> </a:t>
            </a:r>
            <a:r>
              <a:rPr lang="sl-SI" sz="2400" i="1" dirty="0" err="1"/>
              <a:t>Secure</a:t>
            </a:r>
            <a:r>
              <a:rPr lang="sl-SI" sz="2400" dirty="0"/>
              <a:t>), ki vse podatke med strežnikom in odjemalcem pošilja </a:t>
            </a:r>
            <a:r>
              <a:rPr lang="sl-SI" sz="2400" b="1" dirty="0">
                <a:solidFill>
                  <a:srgbClr val="FFFF00"/>
                </a:solidFill>
              </a:rPr>
              <a:t>v šifrirani obliki </a:t>
            </a:r>
            <a:r>
              <a:rPr lang="sl-SI" sz="2400" dirty="0"/>
              <a:t>in s tem zagotovi zaupnost sporočil med prenašanjem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/>
          </a:p>
          <a:p>
            <a:r>
              <a:rPr lang="sl-SI" sz="2400" dirty="0"/>
              <a:t>V splošnem velja </a:t>
            </a:r>
            <a:r>
              <a:rPr lang="sl-SI" sz="2400" b="1" dirty="0">
                <a:solidFill>
                  <a:srgbClr val="FFFF00"/>
                </a:solidFill>
              </a:rPr>
              <a:t>pravilo:</a:t>
            </a:r>
            <a:r>
              <a:rPr lang="sl-SI" sz="2400" dirty="0">
                <a:solidFill>
                  <a:srgbClr val="FFFF00"/>
                </a:solidFill>
              </a:rPr>
              <a:t> Ne klikamo na ponudbe</a:t>
            </a:r>
            <a:r>
              <a:rPr lang="sl-SI" sz="2400" dirty="0"/>
              <a:t>, ki izgledajo preveč čudovite, da bi bile resnične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/>
          </a:p>
          <a:p>
            <a:r>
              <a:rPr lang="sl-SI" sz="2400" dirty="0"/>
              <a:t>Uporabljamo tudi </a:t>
            </a:r>
            <a:r>
              <a:rPr lang="sl-SI" sz="2400" dirty="0">
                <a:solidFill>
                  <a:srgbClr val="FFFF00"/>
                </a:solidFill>
              </a:rPr>
              <a:t>elektronski (digitalni) </a:t>
            </a:r>
            <a:r>
              <a:rPr lang="sl-SI" sz="2400" dirty="0" smtClean="0">
                <a:solidFill>
                  <a:srgbClr val="FFFF00"/>
                </a:solidFill>
              </a:rPr>
              <a:t>podpis (certifikati).</a:t>
            </a:r>
            <a:endParaRPr lang="sl-SI" sz="2400" dirty="0">
              <a:solidFill>
                <a:srgbClr val="FFFF00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415</TotalTime>
  <Words>871</Words>
  <Application>Microsoft Office PowerPoint</Application>
  <PresentationFormat>Širokozaslonsko</PresentationFormat>
  <Paragraphs>89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Naelektreno</vt:lpstr>
      <vt:lpstr>Svetovni splet</vt:lpstr>
      <vt:lpstr>Svetovni splet  (ang. World Wide Web – WWW) – zgodovina:</vt:lpstr>
      <vt:lpstr>Delovanje:</vt:lpstr>
      <vt:lpstr>HTTP,HTTPS in spletni naslov</vt:lpstr>
      <vt:lpstr>Statične spletne strani</vt:lpstr>
      <vt:lpstr>Aktivne spletne strani</vt:lpstr>
      <vt:lpstr>PowerPointova predstavitev</vt:lpstr>
      <vt:lpstr>Varnost na svetovnem spletu</vt:lpstr>
      <vt:lpstr>Varnost na svetovnem spletu</vt:lpstr>
      <vt:lpstr>Povzetek</vt:lpstr>
      <vt:lpstr>Viri slik: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Omrežja in porazdeljeni sistemi</dc:title>
  <dc:creator>Zilbert</dc:creator>
  <cp:lastModifiedBy>zilbert</cp:lastModifiedBy>
  <cp:revision>69</cp:revision>
  <dcterms:created xsi:type="dcterms:W3CDTF">2018-09-18T16:49:04Z</dcterms:created>
  <dcterms:modified xsi:type="dcterms:W3CDTF">2022-11-10T09:05:55Z</dcterms:modified>
</cp:coreProperties>
</file>